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413" r:id="rId2"/>
    <p:sldId id="414" r:id="rId3"/>
    <p:sldId id="282" r:id="rId4"/>
    <p:sldId id="416" r:id="rId5"/>
    <p:sldId id="415" r:id="rId6"/>
    <p:sldId id="283" r:id="rId7"/>
    <p:sldId id="284" r:id="rId8"/>
    <p:sldId id="285" r:id="rId9"/>
    <p:sldId id="286" r:id="rId10"/>
    <p:sldId id="420" r:id="rId11"/>
    <p:sldId id="421" r:id="rId12"/>
    <p:sldId id="422" r:id="rId13"/>
    <p:sldId id="418" r:id="rId14"/>
    <p:sldId id="428" r:id="rId15"/>
    <p:sldId id="287" r:id="rId16"/>
    <p:sldId id="288" r:id="rId17"/>
    <p:sldId id="289" r:id="rId18"/>
    <p:sldId id="290" r:id="rId19"/>
    <p:sldId id="291" r:id="rId20"/>
    <p:sldId id="423" r:id="rId21"/>
    <p:sldId id="424" r:id="rId22"/>
    <p:sldId id="425" r:id="rId23"/>
    <p:sldId id="426" r:id="rId24"/>
    <p:sldId id="427" r:id="rId25"/>
    <p:sldId id="292" r:id="rId26"/>
    <p:sldId id="294" r:id="rId27"/>
    <p:sldId id="295" r:id="rId28"/>
    <p:sldId id="429" r:id="rId29"/>
    <p:sldId id="430" r:id="rId30"/>
    <p:sldId id="431" r:id="rId31"/>
    <p:sldId id="432" r:id="rId32"/>
    <p:sldId id="433" r:id="rId33"/>
    <p:sldId id="434" r:id="rId34"/>
    <p:sldId id="435" r:id="rId35"/>
    <p:sldId id="436" r:id="rId36"/>
    <p:sldId id="437" r:id="rId37"/>
    <p:sldId id="438" r:id="rId38"/>
    <p:sldId id="439" r:id="rId39"/>
    <p:sldId id="440" r:id="rId40"/>
    <p:sldId id="441" r:id="rId41"/>
    <p:sldId id="442" r:id="rId42"/>
    <p:sldId id="417" r:id="rId43"/>
  </p:sldIdLst>
  <p:sldSz cx="9144000" cy="6858000" type="screen4x3"/>
  <p:notesSz cx="6858000" cy="9144000"/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6633"/>
    <a:srgbClr val="3333FF"/>
    <a:srgbClr val="33CC33"/>
    <a:srgbClr val="6699FF"/>
    <a:srgbClr val="CC6600"/>
    <a:srgbClr val="FF6600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6555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6555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E2D992-C3A0-4B1E-9316-5B8D4F817AE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BF29C-3688-4B0B-AC6C-03710A943C0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634A9-0107-415D-83F6-71EA120B0A3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เนื้อหา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51C59-5579-4307-B0F1-D940ED6D3E7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ชื่อเรื่องและตารา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ตาราง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0F83E-24AC-4C46-900C-E9400C8B48B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ชื่อเรื่อง ข้อความ 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6CFA0-C1D4-48E9-BCB2-7649E1C0A2F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23723-AF76-41B8-9D17-A042EA3DEC9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25DD4-E1E2-4AEC-BC84-8CD9BE3DD62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ED93C-69CB-442C-B0CD-C75F639CA04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66965-13EF-4E83-85B6-E55A436E99A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D60B8-E3B0-4E71-8684-87E899CE3F7F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41084-6B39-4D6D-B5BF-3B937DD049A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DFC39-963D-414F-9EBC-5CC8E44D94D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47182-B67F-49C6-9FB1-4D9D942CC29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6451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1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452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6453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645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45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45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B2DE06AC-1447-4DCC-8F6F-EDD6B51A8FB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  <p:sp>
        <p:nvSpPr>
          <p:cNvPr id="6453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2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google.co.th/imgres?imgurl=http://www.dceb.ie/download/1/Mix_race_group_of_people2.JPG&amp;imgrefurl=http://www.dceb.ie/training-courses-&amp;-modules/training-courses/start-your-own-business&amp;usg=__xp3xf_ACwPMhjnYNLjCz-yk22Zs=&amp;h=410&amp;w=482&amp;sz=34&amp;hl=en&amp;start=26&amp;tbnid=TleZJnt-XG3xYM:&amp;tbnh=110&amp;tbnw=129&amp;prev=/images?q=business&amp;start=20&amp;gbv=2&amp;ndsp=20&amp;hl=en&amp;sa=N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google.co.th/imgres?imgurl=http://www.bioinformant.com/images/business-leads-photo-again.jpg&amp;imgrefurl=http://www.nonprofitpr.com/&amp;usg=__AqR9p75BhpKW6TmoEEll6MaOeLY=&amp;h=338&amp;w=380&amp;sz=28&amp;hl=en&amp;start=43&amp;tbnid=Ici8o6AP8ETMIM:&amp;tbnh=109&amp;tbnw=123&amp;prev=/images?q=business&amp;start=40&amp;gbv=2&amp;ndsp=20&amp;hl=en&amp;sa=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google.co.th/imgres?imgurl=http://www.yourdictionary.com/dictionary-articles/images/business_thesaurus.jpg&amp;imgrefurl=http://www.yourdictionary.com/dictionary-articles/online-business-thesaurus.html&amp;usg=__njXOplzNoIiEsjEUZ4naa3bHUDg=&amp;h=300&amp;w=400&amp;sz=43&amp;hl=en&amp;start=59&amp;tbnid=Pd-jk8Xt1zGNkM:&amp;tbnh=93&amp;tbnw=124&amp;prev=/images?q=business&amp;start=40&amp;gbv=2&amp;ndsp=20&amp;hl=en&amp;sa=N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71538" y="2143116"/>
            <a:ext cx="6077305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FF"/>
                </a:solidFill>
                <a:effectLst/>
              </a:rPr>
              <a:t>ST201 </a:t>
            </a:r>
          </a:p>
          <a:p>
            <a:pPr algn="ctr"/>
            <a:r>
              <a:rPr lang="th-TH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FF"/>
                </a:solidFill>
                <a:effectLst/>
              </a:rPr>
              <a:t>สถิติเพื่อการวิจัยทางธุรกิจ</a:t>
            </a:r>
            <a:endParaRPr lang="en-US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33FF"/>
              </a:solidFill>
              <a:effectLst/>
            </a:endParaRPr>
          </a:p>
        </p:txBody>
      </p:sp>
      <p:pic>
        <p:nvPicPr>
          <p:cNvPr id="3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ln w="57150" cmpd="thickThin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000" dirty="0" smtClean="0">
                <a:solidFill>
                  <a:srgbClr val="663300"/>
                </a:solidFill>
                <a:latin typeface="Angsana New" pitchFamily="18" charset="-34"/>
              </a:rPr>
              <a:t>ตัวอย่างสมมติฐานงานวิจัย</a:t>
            </a:r>
            <a:endParaRPr lang="th-TH" sz="4000" i="1" dirty="0" smtClean="0">
              <a:solidFill>
                <a:srgbClr val="663300"/>
              </a:solidFill>
              <a:latin typeface="Angsana New" pitchFamily="18" charset="-34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736"/>
            <a:ext cx="7000924" cy="5198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ln w="57150" cmpd="thickThin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000" dirty="0" smtClean="0">
                <a:solidFill>
                  <a:srgbClr val="663300"/>
                </a:solidFill>
                <a:latin typeface="Angsana New" pitchFamily="18" charset="-34"/>
              </a:rPr>
              <a:t>ตัวอย่างสมมติฐานงานวิจัย</a:t>
            </a:r>
            <a:endParaRPr lang="th-TH" sz="4000" i="1" dirty="0" smtClean="0">
              <a:solidFill>
                <a:srgbClr val="663300"/>
              </a:solidFill>
              <a:latin typeface="Angsana New" pitchFamily="18" charset="-34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28736"/>
            <a:ext cx="7226215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ln w="57150" cmpd="thickThin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000" dirty="0" smtClean="0">
                <a:solidFill>
                  <a:srgbClr val="663300"/>
                </a:solidFill>
                <a:latin typeface="Angsana New" pitchFamily="18" charset="-34"/>
              </a:rPr>
              <a:t>ตัวอย่างสมมติฐานงานวิจัย</a:t>
            </a:r>
            <a:endParaRPr lang="th-TH" sz="4000" i="1" dirty="0" smtClean="0">
              <a:solidFill>
                <a:srgbClr val="663300"/>
              </a:solidFill>
              <a:latin typeface="Angsana New" pitchFamily="18" charset="-34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1" y="1428736"/>
            <a:ext cx="6955821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ln w="57150" cmpd="thickThin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000" dirty="0" smtClean="0">
                <a:solidFill>
                  <a:srgbClr val="663300"/>
                </a:solidFill>
                <a:latin typeface="Angsana New" pitchFamily="18" charset="-34"/>
              </a:rPr>
              <a:t>โจทย์ในชั้นเรียน</a:t>
            </a:r>
            <a:endParaRPr lang="th-TH" sz="4000" i="1" dirty="0" smtClean="0">
              <a:solidFill>
                <a:srgbClr val="663300"/>
              </a:solidFill>
              <a:latin typeface="Angsana New" pitchFamily="18" charset="-34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00200"/>
            <a:ext cx="8147050" cy="4708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h-TH" sz="3600" dirty="0" smtClean="0">
                <a:solidFill>
                  <a:srgbClr val="000000"/>
                </a:solidFill>
              </a:rPr>
              <a:t>ให้เขียนสมมติฐานงานวิจัย จากตัวอย่างโจทย์ในชั้นเรียนในบทที่ผ่านมา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000240"/>
            <a:ext cx="8229600" cy="1143000"/>
          </a:xfrm>
          <a:ln w="57150" cmpd="thickThin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6600" dirty="0" smtClean="0">
                <a:solidFill>
                  <a:srgbClr val="663300"/>
                </a:solidFill>
                <a:latin typeface="Angsana New" pitchFamily="18" charset="-34"/>
              </a:rPr>
              <a:t>ตัวแปร</a:t>
            </a:r>
            <a:endParaRPr lang="th-TH" sz="6600" i="1" dirty="0" smtClean="0">
              <a:solidFill>
                <a:srgbClr val="6633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smtClean="0">
                <a:solidFill>
                  <a:srgbClr val="663300"/>
                </a:solidFill>
                <a:latin typeface="Angsana New" pitchFamily="18" charset="-34"/>
              </a:rPr>
              <a:t>ตัวแปร (Variable)</a:t>
            </a:r>
            <a:r>
              <a:rPr lang="en-US" smtClean="0"/>
              <a:t>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400" b="1" i="1" dirty="0" smtClean="0">
                <a:solidFill>
                  <a:srgbClr val="663300"/>
                </a:solidFill>
              </a:rPr>
              <a:t>ตัวแปร</a:t>
            </a:r>
            <a:r>
              <a:rPr lang="th-TH" dirty="0" smtClean="0">
                <a:solidFill>
                  <a:srgbClr val="663300"/>
                </a:solidFill>
              </a:rPr>
              <a:t> </a:t>
            </a:r>
            <a:r>
              <a:rPr lang="th-TH" sz="3600" dirty="0" smtClean="0">
                <a:solidFill>
                  <a:srgbClr val="663300"/>
                </a:solidFill>
                <a:latin typeface="Angsana New" pitchFamily="18" charset="-34"/>
              </a:rPr>
              <a:t>หมายถึง สิ่งที่อธิบายลักษณะต่าง ๆ ของปรากฏการณ์ที่นักวิจัยสนใจ เป็นสิ่งที่แปรเปลี่ยนค่าและมีค่าได้มากกว่า </a:t>
            </a:r>
            <a:r>
              <a:rPr lang="en-US" sz="3600" dirty="0" smtClean="0">
                <a:solidFill>
                  <a:srgbClr val="663300"/>
                </a:solidFill>
                <a:latin typeface="Angsana New" pitchFamily="18" charset="-34"/>
              </a:rPr>
              <a:t>1</a:t>
            </a:r>
            <a:r>
              <a:rPr lang="th-TH" sz="3600" dirty="0" smtClean="0">
                <a:solidFill>
                  <a:srgbClr val="663300"/>
                </a:solidFill>
                <a:latin typeface="Angsana New" pitchFamily="18" charset="-34"/>
              </a:rPr>
              <a:t> ค่า เช่น คะแนนสอบ ความเครียด วิธีการฝึกอบรม พฤติกรรมการบริโภค เป็นต้น </a:t>
            </a:r>
          </a:p>
          <a:p>
            <a:pPr eaLnBrk="1" hangingPunct="1">
              <a:defRPr/>
            </a:pPr>
            <a:endParaRPr lang="th-TH" sz="3600" dirty="0" smtClean="0">
              <a:solidFill>
                <a:srgbClr val="663300"/>
              </a:solidFill>
              <a:latin typeface="Angsana New" pitchFamily="18" charset="-34"/>
            </a:endParaRPr>
          </a:p>
        </p:txBody>
      </p:sp>
      <p:pic>
        <p:nvPicPr>
          <p:cNvPr id="37892" name="Picture 6" descr="Mix_race_group_of_people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27763" y="4652963"/>
            <a:ext cx="2916237" cy="220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6000" smtClean="0">
                <a:solidFill>
                  <a:srgbClr val="663300"/>
                </a:solidFill>
              </a:rPr>
              <a:t>ประเภทของตัวแปร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  <a:ln w="57150" cmpd="thickThin">
            <a:solidFill>
              <a:srgbClr val="33CC33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1.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จำแนกตามคุณสมบัติ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สามารถจำแนกได้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2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ประเภทคือ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	1.1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ตัวแปรเชิงปริมาณ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(Quantitative Variable)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b="1" i="1" dirty="0" smtClean="0">
                <a:solidFill>
                  <a:srgbClr val="663300"/>
                </a:solidFill>
                <a:latin typeface="Angsana New" pitchFamily="18" charset="-34"/>
              </a:rPr>
              <a:t>		1.1.1  </a:t>
            </a:r>
            <a:r>
              <a:rPr lang="en-US" sz="2800" b="1" i="1" dirty="0" err="1" smtClean="0">
                <a:solidFill>
                  <a:srgbClr val="663300"/>
                </a:solidFill>
                <a:latin typeface="Angsana New" pitchFamily="18" charset="-34"/>
              </a:rPr>
              <a:t>ตัวแปรแบบต่อเนื่อง</a:t>
            </a:r>
            <a:r>
              <a:rPr lang="en-US" sz="2800" b="1" i="1" dirty="0" smtClean="0">
                <a:solidFill>
                  <a:srgbClr val="663300"/>
                </a:solidFill>
                <a:latin typeface="Angsana New" pitchFamily="18" charset="-34"/>
              </a:rPr>
              <a:t> (Continuous Variable)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เป็นตัวแปรซึ่งมีค่าใด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ๆ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ก็ได้ในช่วงที่กำหนดให้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หรือ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/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และ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อาจจะวัดโดยละเอียดได้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โดยเทียบในเส้นจำนวน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เช่น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ความสูง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น้ำหนัก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ตัวอย่างเช่น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ความสูงของคนไทยในอดีต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มีค่าเฉลี่ยต่ำสุด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140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ซ.ม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.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และสูงสุด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175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ซ.ม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.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ดังนั้นค่าที่อยู่ในระหว่าง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140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ซ.ม.ถึง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175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ซ.ม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.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นี้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จะมีคนไทยจะมีความสูงใด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ๆ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ก็ได้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b="1" i="1" dirty="0" smtClean="0">
                <a:solidFill>
                  <a:srgbClr val="663300"/>
                </a:solidFill>
                <a:latin typeface="Angsana New" pitchFamily="18" charset="-34"/>
              </a:rPr>
              <a:t>		1.1.2  </a:t>
            </a:r>
            <a:r>
              <a:rPr lang="en-US" sz="2800" b="1" i="1" dirty="0" err="1" smtClean="0">
                <a:solidFill>
                  <a:srgbClr val="663300"/>
                </a:solidFill>
                <a:latin typeface="Angsana New" pitchFamily="18" charset="-34"/>
              </a:rPr>
              <a:t>ตัวแปรแบบไม่ต่อเนื่อง</a:t>
            </a:r>
            <a:r>
              <a:rPr lang="en-US" sz="2800" b="1" i="1" dirty="0" smtClean="0">
                <a:solidFill>
                  <a:srgbClr val="663300"/>
                </a:solidFill>
                <a:latin typeface="Angsana New" pitchFamily="18" charset="-34"/>
              </a:rPr>
              <a:t> (Discontinuous Variable)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คือ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ตัวแปรที่มีค่าได้เพียงบางค่าในช่วงนั้น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หรือตัวแปรที่สมมติค่าได้เพียงค่าเดียวเท่านั้น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หรือตัวแปรที่ไม่อาจนำมาคำนวณได้อย่างมีความหมาย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เช่น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จำนวนจุดบนลูกเต๋า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ซึ่งอาจมีจาก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1 – 6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แต่ระหว่าง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1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กับ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6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มีค่าที่ละเอียดได้ไม่ทุกค่า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มีได้เพียง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1,2 ........6,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	1.2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ตัวแปรเชิงคุณลักษณะ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(Qualitative Variable)  เป็นตัวแปรที่บอกความแตกต่างในเชิงคุณลักษณะอาจใช้ตัวเลขแทนคุณลักษณะ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นั้น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ๆ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b="1" dirty="0" smtClean="0">
                <a:solidFill>
                  <a:srgbClr val="663300"/>
                </a:solidFill>
                <a:latin typeface="Angsana New" pitchFamily="18" charset="-34"/>
              </a:rPr>
              <a:t>2. </a:t>
            </a:r>
            <a:r>
              <a:rPr lang="en-US" b="1" dirty="0" err="1" smtClean="0">
                <a:solidFill>
                  <a:srgbClr val="663300"/>
                </a:solidFill>
                <a:latin typeface="Angsana New" pitchFamily="18" charset="-34"/>
              </a:rPr>
              <a:t>จำแนกตามบทบาท</a:t>
            </a:r>
            <a:r>
              <a:rPr lang="en-US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b="1" i="1" dirty="0" smtClean="0">
                <a:solidFill>
                  <a:srgbClr val="663300"/>
                </a:solidFill>
                <a:latin typeface="Angsana New" pitchFamily="18" charset="-34"/>
              </a:rPr>
              <a:t>	</a:t>
            </a:r>
            <a:r>
              <a:rPr lang="en-US" b="1" i="1" dirty="0" smtClean="0">
                <a:solidFill>
                  <a:srgbClr val="663300"/>
                </a:solidFill>
                <a:latin typeface="Angsana New" pitchFamily="18" charset="-34"/>
              </a:rPr>
              <a:t>2.1 </a:t>
            </a:r>
            <a:r>
              <a:rPr lang="en-US" b="1" i="1" dirty="0" err="1" smtClean="0">
                <a:solidFill>
                  <a:srgbClr val="663300"/>
                </a:solidFill>
                <a:latin typeface="Angsana New" pitchFamily="18" charset="-34"/>
              </a:rPr>
              <a:t>ตัวแปรอิสระ</a:t>
            </a:r>
            <a:r>
              <a:rPr lang="en-US" b="1" i="1" dirty="0" smtClean="0">
                <a:solidFill>
                  <a:srgbClr val="663300"/>
                </a:solidFill>
                <a:latin typeface="Angsana New" pitchFamily="18" charset="-34"/>
              </a:rPr>
              <a:t> (Independent Variable)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คือ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ตัวแปรที่มักเรียกว่าเป็น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“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เหตุ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”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ที่เกิดขึ้นหรือมัก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“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เกิดก่อน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”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ตัวอย่างตัวแปรอิสระ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เช่น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เพศ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(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ชาย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–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หญิง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)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ระดับการศึกษา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(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ประถมศึกษาปีที่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1,2,3,4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หรือมัธยมศึกษาปีที่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1,2,3,4,5,6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ปริญญาตรี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ปริญญาโท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เป็นต้น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)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อายุ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(8-10 ปี,11 –13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ปี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ฯลฯ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)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เคยผ่านงานภาคเอกชน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(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เคยผ่าน,ไม่เคยผ่าน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)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เหล่านี้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เป็นต้นในการวิจัยเชิงทดลอง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ตัวแปรประเภทนี้ก็คือ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ตัวแปรที่เป็นตัวจัดกระทำ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(Treatment)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นั่นเอง</a:t>
            </a:r>
            <a:endParaRPr lang="en-US" sz="2800" b="1" dirty="0" smtClean="0">
              <a:solidFill>
                <a:srgbClr val="663300"/>
              </a:solidFill>
              <a:latin typeface="Angsana New" pitchFamily="18" charset="-34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b="1" i="1" dirty="0" smtClean="0">
                <a:solidFill>
                  <a:srgbClr val="663300"/>
                </a:solidFill>
                <a:latin typeface="Angsana New" pitchFamily="18" charset="-34"/>
              </a:rPr>
              <a:t>	</a:t>
            </a:r>
            <a:r>
              <a:rPr lang="en-US" b="1" i="1" dirty="0" smtClean="0">
                <a:solidFill>
                  <a:srgbClr val="663300"/>
                </a:solidFill>
                <a:latin typeface="Angsana New" pitchFamily="18" charset="-34"/>
              </a:rPr>
              <a:t>2.2 </a:t>
            </a:r>
            <a:r>
              <a:rPr lang="en-US" b="1" i="1" dirty="0" err="1" smtClean="0">
                <a:solidFill>
                  <a:srgbClr val="663300"/>
                </a:solidFill>
                <a:latin typeface="Angsana New" pitchFamily="18" charset="-34"/>
              </a:rPr>
              <a:t>ตัวแปรตาม</a:t>
            </a:r>
            <a:r>
              <a:rPr lang="en-US" b="1" i="1" dirty="0" smtClean="0">
                <a:solidFill>
                  <a:srgbClr val="663300"/>
                </a:solidFill>
                <a:latin typeface="Angsana New" pitchFamily="18" charset="-34"/>
              </a:rPr>
              <a:t> (Dependent Variable)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คือ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ตัวแปรที่เป็น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“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ผล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”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อันเกิดจาก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“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เหตุ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” (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ตัวแปรอิสระ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)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ตัวอย่าง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ตัวแปรตาม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เช่น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ผลสัมฤทธิ์ทางการเรียนวิชาต่าง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ๆ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ความรู้ความเข้าใจจากการได้รับการฝึกอบรม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พฤติกรรมในการ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เที่ย</a:t>
            </a:r>
            <a:r>
              <a:rPr lang="th-TH" sz="2800" b="1" dirty="0" smtClean="0">
                <a:solidFill>
                  <a:srgbClr val="663300"/>
                </a:solidFill>
                <a:latin typeface="Angsana New" pitchFamily="18" charset="-34"/>
              </a:rPr>
              <a:t>ว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เตร่</a:t>
            </a:r>
            <a:r>
              <a:rPr lang="en-US" sz="2800" b="1" dirty="0" err="1" smtClean="0">
                <a:solidFill>
                  <a:srgbClr val="663300"/>
                </a:solidFill>
                <a:latin typeface="Angsana New" pitchFamily="18" charset="-34"/>
              </a:rPr>
              <a:t>ตามสถานที่เริงรมย์</a:t>
            </a:r>
            <a:r>
              <a:rPr lang="en-US" sz="2800" b="1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>
          <a:ln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6000" smtClean="0">
                <a:solidFill>
                  <a:srgbClr val="663300"/>
                </a:solidFill>
              </a:rPr>
              <a:t>ประเภทของตัวแปร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4800" smtClean="0"/>
              <a:t/>
            </a:r>
            <a:br>
              <a:rPr lang="th-TH" sz="4800" smtClean="0"/>
            </a:br>
            <a:r>
              <a:rPr lang="th-TH" sz="4800" smtClean="0">
                <a:solidFill>
                  <a:srgbClr val="663300"/>
                </a:solidFill>
              </a:rPr>
              <a:t>ประเภทของตัวแปรในการวิจัยเชิงทดลอง</a:t>
            </a:r>
            <a:r>
              <a:rPr lang="en-US" sz="4000" smtClean="0"/>
              <a:t/>
            </a:r>
            <a:br>
              <a:rPr lang="en-US" sz="4000" smtClean="0"/>
            </a:br>
            <a:endParaRPr lang="th-TH" sz="400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CC6600"/>
              </a:buClr>
              <a:buFont typeface="Wingdings" pitchFamily="2" charset="2"/>
              <a:buChar char="Ø"/>
              <a:defRPr/>
            </a:pPr>
            <a:r>
              <a:rPr lang="en-US" b="1" dirty="0" err="1" smtClean="0">
                <a:solidFill>
                  <a:srgbClr val="663300"/>
                </a:solidFill>
                <a:latin typeface="Angsana New" pitchFamily="18" charset="-34"/>
              </a:rPr>
              <a:t>ตัวแปรทดลอง</a:t>
            </a:r>
            <a:r>
              <a:rPr lang="en-US" b="1" dirty="0" smtClean="0">
                <a:solidFill>
                  <a:srgbClr val="663300"/>
                </a:solidFill>
                <a:latin typeface="Angsana New" pitchFamily="18" charset="-34"/>
              </a:rPr>
              <a:t> (Experimental Variable</a:t>
            </a:r>
            <a:r>
              <a:rPr lang="tr-TR" b="1" dirty="0" smtClean="0">
                <a:solidFill>
                  <a:srgbClr val="663300"/>
                </a:solidFill>
                <a:latin typeface="Angsana New" pitchFamily="18" charset="-34"/>
              </a:rPr>
              <a:t>s</a:t>
            </a:r>
            <a:r>
              <a:rPr lang="en-US" b="1" dirty="0" smtClean="0">
                <a:solidFill>
                  <a:srgbClr val="663300"/>
                </a:solidFill>
                <a:latin typeface="Angsana New" pitchFamily="18" charset="-34"/>
              </a:rPr>
              <a:t>)</a:t>
            </a:r>
            <a:r>
              <a:rPr lang="en-US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663300"/>
                </a:solidFill>
                <a:latin typeface="Angsana New" pitchFamily="18" charset="-34"/>
              </a:rPr>
              <a:t>หรืออาจเรียกว่า</a:t>
            </a:r>
            <a:r>
              <a:rPr lang="en-US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663300"/>
                </a:solidFill>
                <a:latin typeface="Angsana New" pitchFamily="18" charset="-34"/>
              </a:rPr>
              <a:t>ตัวแปรจัดกระทำ</a:t>
            </a:r>
            <a:r>
              <a:rPr lang="en-US" dirty="0" smtClean="0">
                <a:solidFill>
                  <a:srgbClr val="663300"/>
                </a:solidFill>
                <a:latin typeface="Angsana New" pitchFamily="18" charset="-34"/>
              </a:rPr>
              <a:t> (Treatment Variable) </a:t>
            </a:r>
            <a:r>
              <a:rPr lang="en-US" dirty="0" err="1" smtClean="0">
                <a:solidFill>
                  <a:srgbClr val="663300"/>
                </a:solidFill>
                <a:latin typeface="Angsana New" pitchFamily="18" charset="-34"/>
              </a:rPr>
              <a:t>หรือตัวแปรอิสระ</a:t>
            </a:r>
            <a:r>
              <a:rPr lang="en-US" dirty="0" smtClean="0">
                <a:solidFill>
                  <a:srgbClr val="663300"/>
                </a:solidFill>
                <a:latin typeface="Angsana New" pitchFamily="18" charset="-34"/>
              </a:rPr>
              <a:t> (Independent Variable) </a:t>
            </a:r>
            <a:r>
              <a:rPr lang="en-US" dirty="0" err="1" smtClean="0">
                <a:solidFill>
                  <a:srgbClr val="663300"/>
                </a:solidFill>
                <a:latin typeface="Angsana New" pitchFamily="18" charset="-34"/>
              </a:rPr>
              <a:t>หมายถึง</a:t>
            </a:r>
            <a:r>
              <a:rPr lang="en-US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663300"/>
                </a:solidFill>
                <a:latin typeface="Angsana New" pitchFamily="18" charset="-34"/>
              </a:rPr>
              <a:t>ตัวแปรที่กำหนดขึ้นในการทดลองครั้งหนึ่ง</a:t>
            </a:r>
            <a:r>
              <a:rPr lang="en-US" dirty="0" smtClean="0">
                <a:solidFill>
                  <a:srgbClr val="663300"/>
                </a:solidFill>
                <a:latin typeface="Angsana New" pitchFamily="18" charset="-34"/>
              </a:rPr>
              <a:t> ๆ </a:t>
            </a:r>
            <a:r>
              <a:rPr lang="en-US" dirty="0" err="1" smtClean="0">
                <a:solidFill>
                  <a:srgbClr val="663300"/>
                </a:solidFill>
                <a:latin typeface="Angsana New" pitchFamily="18" charset="-34"/>
              </a:rPr>
              <a:t>เพื่อกำหนดให้เป็นสาเหตุ</a:t>
            </a:r>
            <a:r>
              <a:rPr lang="en-US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663300"/>
                </a:solidFill>
                <a:latin typeface="Angsana New" pitchFamily="18" charset="-34"/>
              </a:rPr>
              <a:t>หรือตัวจัดกระทำ</a:t>
            </a:r>
            <a:r>
              <a:rPr lang="en-US" dirty="0" smtClean="0">
                <a:solidFill>
                  <a:srgbClr val="663300"/>
                </a:solidFill>
                <a:latin typeface="Angsana New" pitchFamily="18" charset="-34"/>
              </a:rPr>
              <a:t> (Treatment) </a:t>
            </a:r>
          </a:p>
          <a:p>
            <a:pPr eaLnBrk="1" hangingPunct="1">
              <a:lnSpc>
                <a:spcPct val="90000"/>
              </a:lnSpc>
              <a:buClr>
                <a:srgbClr val="CC6600"/>
              </a:buClr>
              <a:buFont typeface="Wingdings" pitchFamily="2" charset="2"/>
              <a:buChar char="Ø"/>
              <a:defRPr/>
            </a:pPr>
            <a:r>
              <a:rPr lang="en-US" b="1" dirty="0" err="1" smtClean="0">
                <a:solidFill>
                  <a:srgbClr val="663300"/>
                </a:solidFill>
                <a:latin typeface="Angsana New" pitchFamily="18" charset="-34"/>
              </a:rPr>
              <a:t>ตัวแปรควบคุม</a:t>
            </a:r>
            <a:r>
              <a:rPr lang="en-US" b="1" dirty="0" smtClean="0">
                <a:solidFill>
                  <a:srgbClr val="663300"/>
                </a:solidFill>
                <a:latin typeface="Angsana New" pitchFamily="18" charset="-34"/>
              </a:rPr>
              <a:t> (Control Variable</a:t>
            </a:r>
            <a:r>
              <a:rPr lang="tr-TR" b="1" dirty="0" smtClean="0">
                <a:solidFill>
                  <a:srgbClr val="663300"/>
                </a:solidFill>
                <a:latin typeface="Angsana New" pitchFamily="18" charset="-34"/>
              </a:rPr>
              <a:t>s</a:t>
            </a:r>
            <a:r>
              <a:rPr lang="en-US" b="1" dirty="0" smtClean="0">
                <a:solidFill>
                  <a:srgbClr val="663300"/>
                </a:solidFill>
                <a:latin typeface="Angsana New" pitchFamily="18" charset="-34"/>
              </a:rPr>
              <a:t>)</a:t>
            </a:r>
            <a:r>
              <a:rPr lang="en-US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663300"/>
                </a:solidFill>
                <a:latin typeface="Angsana New" pitchFamily="18" charset="-34"/>
              </a:rPr>
              <a:t>เป็นตัวแปรที่อาจส่งผลหรือมีอิทธิพลต่อตัวแปรตามได้โดยตรง</a:t>
            </a:r>
            <a:r>
              <a:rPr lang="en-US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663300"/>
                </a:solidFill>
                <a:latin typeface="Angsana New" pitchFamily="18" charset="-34"/>
              </a:rPr>
              <a:t>หรือผ่านหรือร่วมกันกับทางตัวแปรอิสระ</a:t>
            </a:r>
            <a:r>
              <a:rPr lang="en-US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663300"/>
                </a:solidFill>
                <a:latin typeface="Angsana New" pitchFamily="18" charset="-34"/>
              </a:rPr>
              <a:t>ทำให้ส่งผลเสริมหรือลดทอนต่อผลการทดลองหรือตัวแปรตาม</a:t>
            </a:r>
            <a:r>
              <a:rPr lang="en-US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rgbClr val="CC6600"/>
              </a:buClr>
              <a:buFont typeface="Wingdings" pitchFamily="2" charset="2"/>
              <a:buChar char="Ø"/>
              <a:defRPr/>
            </a:pPr>
            <a:r>
              <a:rPr lang="en-US" b="1" dirty="0" err="1" smtClean="0">
                <a:solidFill>
                  <a:srgbClr val="663300"/>
                </a:solidFill>
                <a:latin typeface="Angsana New" pitchFamily="18" charset="-34"/>
              </a:rPr>
              <a:t>ตัวแปรแทรกซ้อน</a:t>
            </a:r>
            <a:r>
              <a:rPr lang="en-US" b="1" dirty="0" smtClean="0">
                <a:solidFill>
                  <a:srgbClr val="663300"/>
                </a:solidFill>
                <a:latin typeface="Angsana New" pitchFamily="18" charset="-34"/>
              </a:rPr>
              <a:t> (Extraneous Variables)</a:t>
            </a:r>
            <a:r>
              <a:rPr lang="en-US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663300"/>
                </a:solidFill>
                <a:latin typeface="Angsana New" pitchFamily="18" charset="-34"/>
              </a:rPr>
              <a:t>เป็นตัวแปรที่เกิดขึ้น</a:t>
            </a:r>
            <a:r>
              <a:rPr lang="en-US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663300"/>
                </a:solidFill>
                <a:latin typeface="Angsana New" pitchFamily="18" charset="-34"/>
              </a:rPr>
              <a:t>และอาจจะมีอิทธิพลต่อผลการทดลอง</a:t>
            </a:r>
            <a:r>
              <a:rPr lang="en-US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663300"/>
                </a:solidFill>
                <a:latin typeface="Angsana New" pitchFamily="18" charset="-34"/>
              </a:rPr>
              <a:t>ทั้ง</a:t>
            </a:r>
            <a:r>
              <a:rPr lang="en-US" dirty="0" smtClean="0">
                <a:solidFill>
                  <a:srgbClr val="663300"/>
                </a:solidFill>
                <a:latin typeface="Angsana New" pitchFamily="18" charset="-34"/>
              </a:rPr>
              <a:t> ๆ </a:t>
            </a:r>
            <a:r>
              <a:rPr lang="en-US" dirty="0" err="1" smtClean="0">
                <a:solidFill>
                  <a:srgbClr val="663300"/>
                </a:solidFill>
                <a:latin typeface="Angsana New" pitchFamily="18" charset="-34"/>
              </a:rPr>
              <a:t>ที่ไม่ทราบ</a:t>
            </a:r>
            <a:r>
              <a:rPr lang="en-US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663300"/>
                </a:solidFill>
                <a:latin typeface="Angsana New" pitchFamily="18" charset="-34"/>
              </a:rPr>
              <a:t>หรือไม่ต้องการให้เกิดขึ้น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h-TH" sz="5400" b="0" smtClean="0"/>
              <a:t/>
            </a:r>
            <a:br>
              <a:rPr lang="th-TH" sz="5400" b="0" smtClean="0"/>
            </a:br>
            <a:r>
              <a:rPr lang="th-TH" sz="5400" smtClean="0">
                <a:solidFill>
                  <a:srgbClr val="000000"/>
                </a:solidFill>
              </a:rPr>
              <a:t>ตัวอย่าง </a:t>
            </a:r>
            <a:r>
              <a:rPr lang="en-US" sz="5400" smtClean="0">
                <a:solidFill>
                  <a:srgbClr val="000000"/>
                </a:solidFill>
              </a:rPr>
              <a:t/>
            </a:r>
            <a:br>
              <a:rPr lang="en-US" sz="5400" smtClean="0">
                <a:solidFill>
                  <a:srgbClr val="000000"/>
                </a:solidFill>
              </a:rPr>
            </a:br>
            <a:endParaRPr lang="th-TH" sz="5400" smtClean="0">
              <a:solidFill>
                <a:srgbClr val="000000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dirty="0" smtClean="0">
                <a:solidFill>
                  <a:srgbClr val="663300"/>
                </a:solidFill>
                <a:latin typeface="Angsana New" pitchFamily="18" charset="-34"/>
              </a:rPr>
              <a:t>1.  </a:t>
            </a:r>
            <a:r>
              <a:rPr lang="th-TH" dirty="0" smtClean="0">
                <a:solidFill>
                  <a:srgbClr val="663300"/>
                </a:solidFill>
                <a:latin typeface="Angsana New" pitchFamily="18" charset="-34"/>
              </a:rPr>
              <a:t>ชื่อเรื่อง ความพึงพอใจของประชาชนในเขตจังหวัดชลบุรี ต่อการให้บริการของธนาคารเพื่อการเกษตรและสหกรณ์การเกษตร สาขาชลบุรี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h-TH" dirty="0" smtClean="0">
                <a:solidFill>
                  <a:srgbClr val="663300"/>
                </a:solidFill>
                <a:latin typeface="Angsana New" pitchFamily="18" charset="-34"/>
              </a:rPr>
              <a:t>		</a:t>
            </a: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*ตัวแปรอิสระ : การบริการของธนาคารธนาคารเพื่อการเกษตรและสหกรณ์การเกษตร สาขาชลบุรี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		*ตัวแปรตาม : ความพึงพอใจของประชาชนในเขตจังหวัดชลบุรี 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dirty="0" smtClean="0">
                <a:solidFill>
                  <a:srgbClr val="663300"/>
                </a:solidFill>
                <a:latin typeface="Angsana New" pitchFamily="18" charset="-34"/>
              </a:rPr>
              <a:t>2.  </a:t>
            </a:r>
            <a:r>
              <a:rPr lang="th-TH" dirty="0" smtClean="0">
                <a:solidFill>
                  <a:srgbClr val="663300"/>
                </a:solidFill>
                <a:latin typeface="Angsana New" pitchFamily="18" charset="-34"/>
              </a:rPr>
              <a:t>ความต้องการของประชาชนในการพัฒนาสิ่งแวดล้อมในเขตอำเภอเมืองจังหวัดชลบุรี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h-TH" dirty="0" smtClean="0">
                <a:solidFill>
                  <a:srgbClr val="663300"/>
                </a:solidFill>
                <a:latin typeface="Angsana New" pitchFamily="18" charset="-34"/>
              </a:rPr>
              <a:t>		</a:t>
            </a: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*ตัวแปรอิสระ : การพัฒนาสิ่งแวดล้อม ในเขตอำเภอเมืองจังหวัดชลบุรี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		*ตัวแปรตาม : ความต้องการของประชาชนในเขตอำเภอเมืองจังหวัดชลบุรี</a:t>
            </a:r>
          </a:p>
        </p:txBody>
      </p:sp>
      <p:pic>
        <p:nvPicPr>
          <p:cNvPr id="41988" name="Picture 5" descr="business-leads-photo-again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88125" y="0"/>
            <a:ext cx="2555875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57422" y="2000240"/>
            <a:ext cx="475162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FF"/>
                </a:solidFill>
                <a:effectLst/>
              </a:rPr>
              <a:t>สมมติฐาน</a:t>
            </a:r>
          </a:p>
          <a:p>
            <a:pPr algn="ctr"/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FF"/>
                </a:solidFill>
              </a:rPr>
              <a:t>Hypothesis</a:t>
            </a:r>
            <a:endParaRPr lang="en-US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33FF"/>
              </a:solidFill>
              <a:effectLst/>
            </a:endParaRPr>
          </a:p>
        </p:txBody>
      </p:sp>
      <p:pic>
        <p:nvPicPr>
          <p:cNvPr id="3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ln w="57150" cmpd="thickThin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000" i="1" dirty="0" smtClean="0">
                <a:solidFill>
                  <a:srgbClr val="663300"/>
                </a:solidFill>
                <a:latin typeface="Angsana New" pitchFamily="18" charset="-34"/>
              </a:rPr>
              <a:t>ตัวอย่างตัวแปรในงานวิจัย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00200"/>
            <a:ext cx="8147050" cy="4708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th-TH" sz="3600" dirty="0" smtClean="0">
                <a:solidFill>
                  <a:srgbClr val="000000"/>
                </a:solidFill>
              </a:rPr>
              <a:t>หัวข้อวิจัย </a:t>
            </a:r>
            <a:r>
              <a:rPr lang="th-TH" sz="3600" dirty="0" smtClean="0">
                <a:solidFill>
                  <a:srgbClr val="FF0000"/>
                </a:solidFill>
              </a:rPr>
              <a:t>“การศึกษาเปรียบเทียบพฤติกรรมเชิงจริยธรรมของผู้นำท้องถิ่น”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th-TH" sz="2800" dirty="0" smtClean="0">
                <a:solidFill>
                  <a:srgbClr val="000000"/>
                </a:solidFill>
              </a:rPr>
              <a:t>ตัวแปรอิสระ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h-TH" sz="2800" dirty="0" smtClean="0">
                <a:solidFill>
                  <a:srgbClr val="000000"/>
                </a:solidFill>
              </a:rPr>
              <a:t>เพศ มี </a:t>
            </a:r>
            <a:r>
              <a:rPr lang="en-US" sz="2800" dirty="0" smtClean="0">
                <a:solidFill>
                  <a:srgbClr val="000000"/>
                </a:solidFill>
              </a:rPr>
              <a:t>2 </a:t>
            </a:r>
            <a:r>
              <a:rPr lang="th-TH" sz="2800" dirty="0" smtClean="0">
                <a:solidFill>
                  <a:srgbClr val="000000"/>
                </a:solidFill>
              </a:rPr>
              <a:t>เพศ คือ ชาย และ หญิง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h-TH" sz="2800" dirty="0" smtClean="0">
                <a:solidFill>
                  <a:srgbClr val="000000"/>
                </a:solidFill>
              </a:rPr>
              <a:t>ตำแหน่ง มี </a:t>
            </a:r>
            <a:r>
              <a:rPr lang="en-US" sz="2800" dirty="0" smtClean="0">
                <a:solidFill>
                  <a:srgbClr val="000000"/>
                </a:solidFill>
              </a:rPr>
              <a:t>3 </a:t>
            </a:r>
            <a:r>
              <a:rPr lang="th-TH" sz="2800" dirty="0" smtClean="0">
                <a:solidFill>
                  <a:srgbClr val="000000"/>
                </a:solidFill>
              </a:rPr>
              <a:t>ตำแหน่ง คือ นายกฯ ประธานฯ และ ส.อบต.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th-TH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ln w="57150" cmpd="thickThin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000" i="1" dirty="0" smtClean="0">
                <a:solidFill>
                  <a:srgbClr val="663300"/>
                </a:solidFill>
                <a:latin typeface="Angsana New" pitchFamily="18" charset="-34"/>
              </a:rPr>
              <a:t>ตัวอย่างตัวแปรในงานวิจัย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00200"/>
            <a:ext cx="8147050" cy="4708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th-TH" sz="3600" dirty="0" smtClean="0">
                <a:solidFill>
                  <a:srgbClr val="000000"/>
                </a:solidFill>
              </a:rPr>
              <a:t>หัวข้อวิจัย </a:t>
            </a:r>
            <a:r>
              <a:rPr lang="th-TH" sz="3600" dirty="0" smtClean="0">
                <a:solidFill>
                  <a:srgbClr val="FF0000"/>
                </a:solidFill>
              </a:rPr>
              <a:t>“การศึกษาเปรียบเทียบพฤติกรรมเชิงจริยธรรมของผู้นำท้องถิ่น”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th-TH" sz="2800" dirty="0" smtClean="0">
                <a:solidFill>
                  <a:srgbClr val="000000"/>
                </a:solidFill>
              </a:rPr>
              <a:t>ตัวแปรตาม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th-TH" sz="2800" dirty="0" smtClean="0">
                <a:solidFill>
                  <a:srgbClr val="000000"/>
                </a:solidFill>
              </a:rPr>
              <a:t> พฤติกรรมด้านการเสียสละ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th-TH" sz="2800" dirty="0" smtClean="0">
                <a:solidFill>
                  <a:srgbClr val="000000"/>
                </a:solidFill>
              </a:rPr>
              <a:t> พฤติกรรมด้านการมีวินัย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th-TH" sz="2800" dirty="0" smtClean="0">
                <a:solidFill>
                  <a:srgbClr val="000000"/>
                </a:solidFill>
              </a:rPr>
              <a:t> พฤติกรรมด้านความขยันหมั่นเพียร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th-TH" sz="2800" dirty="0" smtClean="0">
                <a:solidFill>
                  <a:srgbClr val="000000"/>
                </a:solidFill>
              </a:rPr>
              <a:t> พฤติกรรมด้านความซื่อสัตย์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th-TH" sz="2800" dirty="0" smtClean="0">
                <a:solidFill>
                  <a:srgbClr val="000000"/>
                </a:solidFill>
              </a:rPr>
              <a:t> พฤติกรรมด้านความมีน้ำใจนักกีฬา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th-TH" sz="2800" dirty="0" smtClean="0">
                <a:solidFill>
                  <a:srgbClr val="000000"/>
                </a:solidFill>
              </a:rPr>
              <a:t> พฤติกรรมด้านการให้ความร่วมมือ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th-TH" sz="2800" dirty="0" smtClean="0">
                <a:solidFill>
                  <a:srgbClr val="000000"/>
                </a:solidFill>
              </a:rPr>
              <a:t> พฤติกรรมด้านการรู้จักช่วยตนเอง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th-TH" sz="28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ln w="57150" cmpd="thickThin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000" i="1" dirty="0" smtClean="0">
                <a:solidFill>
                  <a:srgbClr val="663300"/>
                </a:solidFill>
                <a:latin typeface="Angsana New" pitchFamily="18" charset="-34"/>
              </a:rPr>
              <a:t>ตัวอย่างตัวแปรในงานวิจัย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00200"/>
            <a:ext cx="8147050" cy="4708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th-TH" sz="3600" dirty="0" smtClean="0">
                <a:solidFill>
                  <a:srgbClr val="000000"/>
                </a:solidFill>
              </a:rPr>
              <a:t>หัวข้อวิจัย </a:t>
            </a:r>
            <a:r>
              <a:rPr lang="th-TH" sz="3600" dirty="0" smtClean="0">
                <a:solidFill>
                  <a:srgbClr val="FF0000"/>
                </a:solidFill>
              </a:rPr>
              <a:t>“การเปรียบเทียบการมีวินัยแห่งตนและผลสัมฤทธิ์ทางการอบรมผู้นำ ของ ส.อบต.ตำบลสะเดียง อำเภอเมือง จังหวัดเพชรบูรณ์ ระหว่างวิธีการอบรมแบบกระบวนการกลุ่มสัมพันธ์กับการอบรมแบบบรรยาย”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th-TH" sz="2800" dirty="0" smtClean="0">
                <a:solidFill>
                  <a:srgbClr val="000000"/>
                </a:solidFill>
              </a:rPr>
              <a:t>ตัวแปรอิสระ</a:t>
            </a:r>
          </a:p>
          <a:p>
            <a:pPr eaLnBrk="1" hangingPunct="1">
              <a:lnSpc>
                <a:spcPct val="90000"/>
              </a:lnSpc>
              <a:buClrTx/>
              <a:defRPr/>
            </a:pPr>
            <a:r>
              <a:rPr lang="th-TH" sz="2800" dirty="0" smtClean="0">
                <a:solidFill>
                  <a:srgbClr val="000000"/>
                </a:solidFill>
              </a:rPr>
              <a:t>วิธีอบรมแบบกระบวนการกลุ่มสัมพันธ์</a:t>
            </a:r>
          </a:p>
          <a:p>
            <a:pPr eaLnBrk="1" hangingPunct="1">
              <a:lnSpc>
                <a:spcPct val="90000"/>
              </a:lnSpc>
              <a:buClrTx/>
              <a:defRPr/>
            </a:pPr>
            <a:r>
              <a:rPr lang="th-TH" sz="2800" dirty="0" smtClean="0">
                <a:solidFill>
                  <a:srgbClr val="000000"/>
                </a:solidFill>
              </a:rPr>
              <a:t>วิธีอบรมแบบบรรยา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ln w="57150" cmpd="thickThin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000" i="1" dirty="0" smtClean="0">
                <a:solidFill>
                  <a:srgbClr val="663300"/>
                </a:solidFill>
                <a:latin typeface="Angsana New" pitchFamily="18" charset="-34"/>
              </a:rPr>
              <a:t>ตัวอย่างตัวแปรในงานวิจัย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00200"/>
            <a:ext cx="8147050" cy="4708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  <a:defRPr/>
            </a:pPr>
            <a:r>
              <a:rPr lang="th-TH" sz="3600" dirty="0" smtClean="0">
                <a:solidFill>
                  <a:srgbClr val="000000"/>
                </a:solidFill>
              </a:rPr>
              <a:t>หัวข้อวิจัย </a:t>
            </a:r>
            <a:r>
              <a:rPr lang="th-TH" sz="3600" dirty="0" smtClean="0">
                <a:solidFill>
                  <a:srgbClr val="FF0000"/>
                </a:solidFill>
              </a:rPr>
              <a:t>“การเปรียบเทียบการมีวินัยแห่งตนและผลสัมฤทธิ์ทางการอบรมผู้นำ ของ ส.อบต.ตำบลสะเดียง อำเภอเมือง จังหวัดเพชรบูรณ์ ระหว่างวิธีการอบรมแบบกระบวนการกลุ่มสัมพันธ์กับการอบรมแบบบรรยาย”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th-TH" sz="2800" dirty="0" smtClean="0">
                <a:solidFill>
                  <a:srgbClr val="000000"/>
                </a:solidFill>
              </a:rPr>
              <a:t>ตัวแปรตาม</a:t>
            </a:r>
          </a:p>
          <a:p>
            <a:pPr eaLnBrk="1" hangingPunct="1">
              <a:lnSpc>
                <a:spcPct val="90000"/>
              </a:lnSpc>
              <a:buClrTx/>
              <a:defRPr/>
            </a:pPr>
            <a:r>
              <a:rPr lang="th-TH" sz="2800" dirty="0" smtClean="0">
                <a:solidFill>
                  <a:srgbClr val="000000"/>
                </a:solidFill>
              </a:rPr>
              <a:t>ผลสัมฤทธิ์ทางการอบรมผู้นำ</a:t>
            </a:r>
          </a:p>
          <a:p>
            <a:pPr eaLnBrk="1" hangingPunct="1">
              <a:lnSpc>
                <a:spcPct val="90000"/>
              </a:lnSpc>
              <a:buClrTx/>
              <a:defRPr/>
            </a:pPr>
            <a:r>
              <a:rPr lang="th-TH" sz="2800" dirty="0" smtClean="0">
                <a:solidFill>
                  <a:srgbClr val="000000"/>
                </a:solidFill>
              </a:rPr>
              <a:t>ความมีวินัยแห่งตน</a:t>
            </a:r>
          </a:p>
          <a:p>
            <a:pPr eaLnBrk="1" hangingPunct="1">
              <a:lnSpc>
                <a:spcPct val="90000"/>
              </a:lnSpc>
              <a:buClrTx/>
              <a:defRPr/>
            </a:pPr>
            <a:endParaRPr lang="th-TH" sz="28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143116"/>
            <a:ext cx="8229600" cy="1143000"/>
          </a:xfrm>
          <a:ln w="57150" cmpd="thickThin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000" dirty="0" smtClean="0">
                <a:solidFill>
                  <a:srgbClr val="663300"/>
                </a:solidFill>
                <a:latin typeface="Angsana New" pitchFamily="18" charset="-34"/>
              </a:rPr>
              <a:t>กรอบแนวคิดในงานวิจัย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h-TH" sz="6000" dirty="0" smtClean="0">
                <a:solidFill>
                  <a:srgbClr val="000000"/>
                </a:solidFill>
              </a:rPr>
              <a:t>กรอบแนวคิดในการวิจัย</a:t>
            </a:r>
            <a:r>
              <a:rPr lang="en-US" dirty="0" smtClean="0"/>
              <a:t> </a:t>
            </a:r>
            <a:endParaRPr lang="th-TH" dirty="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18487" cy="5329237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b="1" dirty="0" err="1" smtClean="0">
                <a:solidFill>
                  <a:srgbClr val="000000"/>
                </a:solidFill>
                <a:latin typeface="Angsana New" pitchFamily="18" charset="-34"/>
              </a:rPr>
              <a:t>กรอบแนวคิด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Angsana New" pitchFamily="18" charset="-34"/>
              </a:rPr>
              <a:t>(Conceptual Framework) 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ngsana New" pitchFamily="18" charset="-34"/>
              </a:rPr>
              <a:t>เป็นสิ่งที่จำเป็นอย่างยิ่งต่อการวิจัยและคำตอบของปัญหาการวิจัย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ngsana New" pitchFamily="18" charset="-34"/>
              </a:rPr>
              <a:t>ฉะนั้นการระบุกรอบแนวความคิดจึงต้องชัดเจน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ngsana New" pitchFamily="18" charset="-34"/>
              </a:rPr>
              <a:t>และสามารถพิสูจน์ได้</a:t>
            </a:r>
            <a:r>
              <a:rPr lang="en-US" sz="24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80000"/>
              </a:lnSpc>
              <a:buClr>
                <a:srgbClr val="CC6600"/>
              </a:buClr>
              <a:buFont typeface="Wingdings" pitchFamily="2" charset="2"/>
              <a:buChar char="v"/>
              <a:defRPr/>
            </a:pPr>
            <a:r>
              <a:rPr lang="en-US" b="1" i="1" dirty="0" err="1" smtClean="0">
                <a:solidFill>
                  <a:srgbClr val="000000"/>
                </a:solidFill>
                <a:latin typeface="Angsana New" pitchFamily="18" charset="-34"/>
              </a:rPr>
              <a:t>กรอบ</a:t>
            </a:r>
            <a:r>
              <a:rPr lang="en-US" b="1" i="1" dirty="0" err="1" smtClean="0">
                <a:solidFill>
                  <a:srgbClr val="000000"/>
                </a:solidFill>
                <a:latin typeface="Angsana New" pitchFamily="18" charset="-34"/>
              </a:rPr>
              <a:t>แนวคิดในการวิจัย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หมายถึง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ข้อความหรือสัญลักษณ์ที่แสดงความเกี่ยวข้องหรือความ</a:t>
            </a:r>
            <a:r>
              <a:rPr lang="th-TH" sz="2800" dirty="0" smtClean="0">
                <a:solidFill>
                  <a:srgbClr val="000000"/>
                </a:solidFill>
                <a:latin typeface="Angsana New" pitchFamily="18" charset="-34"/>
              </a:rPr>
              <a:t>สัม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พันธ์ของตัวแปรที่สนใจศึกษาทั้งหมดตามทฤษฎีหรือแนวคิดที่ใช้ระบุขอบเขตการวิจัยอย่างชัดเจน </a:t>
            </a:r>
          </a:p>
          <a:p>
            <a:pPr eaLnBrk="1" hangingPunct="1">
              <a:lnSpc>
                <a:spcPct val="80000"/>
              </a:lnSpc>
              <a:buClr>
                <a:srgbClr val="CC6600"/>
              </a:buClr>
              <a:buFont typeface="Wingdings" pitchFamily="2" charset="2"/>
              <a:buChar char="v"/>
              <a:defRPr/>
            </a:pPr>
            <a:r>
              <a:rPr lang="en-US" b="1" i="1" dirty="0" err="1" smtClean="0">
                <a:solidFill>
                  <a:srgbClr val="000000"/>
                </a:solidFill>
                <a:latin typeface="Angsana New" pitchFamily="18" charset="-34"/>
              </a:rPr>
              <a:t>ตัวอย่างที่</a:t>
            </a:r>
            <a:r>
              <a:rPr lang="en-US" b="1" i="1" dirty="0" smtClean="0">
                <a:solidFill>
                  <a:srgbClr val="000000"/>
                </a:solidFill>
                <a:latin typeface="Angsana New" pitchFamily="18" charset="-34"/>
              </a:rPr>
              <a:t> 1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สมมติว่านักวิจัยตัดสินใจว่าจะศึกษาวิจัย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เรื่อง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“ปัจจัยที่มีอิทธิพลต่อการมีส่วนร่วมในโครงการรณรงค์การใช้สินค้าไทยของวัยรุ่นไทย”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สิ่งแรกที่ต้องปฏิบัติคือ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ต้องไปค้นคว้าจากแนวคิด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ทฤษฎี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และตำราต่าง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ๆ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ที่เกี่ยวข้อง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เพื่อสรุปหรือระบุองค์ความรู้เหล่านั้นให้มีขอบเขตแน่นอนว่า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ตัวแปรประกอบไปด้วย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“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การมีส่วนร่วม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และการใช้สินค้าไทยของวัยรุ่นไทย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”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นั้น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เป็นอย่างไรมีคำอธิบายว่าอย่างไร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และสำหรับการศึกษาวิจัยนี้จะกำหนดขอบเขตการอธิบายไว้แค่ไหน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ขั้นตอนนี้เอง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ที่เรียกว่า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การกำหนดกรอบแนวคิดในการวิจัย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จากนั้นจึงนำมาเป็นเป็นแผนภาพ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กรอบแนวคิดในการวิจัย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(Conceptual Framework Diagram)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ที่สามารถระบุตัวแปรและความเกี่ยวข้องโดยอาศัยเส้นตรงและลูกศร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323850" y="1125538"/>
            <a:ext cx="8569325" cy="0"/>
          </a:xfrm>
          <a:prstGeom prst="line">
            <a:avLst/>
          </a:prstGeom>
          <a:noFill/>
          <a:ln w="57150" cmpd="thinThick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rgbClr val="000000"/>
                </a:solidFill>
              </a:rPr>
              <a:t>นิยามเชิงปฏิบัติการ (</a:t>
            </a:r>
            <a:r>
              <a:rPr lang="en-US" sz="4800" smtClean="0">
                <a:solidFill>
                  <a:srgbClr val="000000"/>
                </a:solidFill>
                <a:latin typeface="Angsana New" pitchFamily="18" charset="-34"/>
              </a:rPr>
              <a:t>Operational</a:t>
            </a:r>
            <a:r>
              <a:rPr lang="en-US" sz="4000" smtClean="0">
                <a:solidFill>
                  <a:srgbClr val="000000"/>
                </a:solidFill>
              </a:rPr>
              <a:t> Definition)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666633"/>
              </a:buClr>
              <a:buFont typeface="Wingdings" pitchFamily="2" charset="2"/>
              <a:buChar char="Ø"/>
              <a:defRPr/>
            </a:pP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ให้ความหมายของแนวคิด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โดยจะต้องค้นหาสิ่งบ่งชี้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(Indicators)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ว่าสิ่งที่ต้องการวัดนั้น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จะใช้อะไรมาวัดหรือเป็นตัวแทนในการศึกษา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คำจำกัดความของตัวแปร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จะต้องชี้วัดลงไปว่า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สิ่งที่สนใจศึกษานั้นมีลักษณะอย่างไร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อะไรเป็นเครื่องวัด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395288" y="1412875"/>
            <a:ext cx="8208962" cy="0"/>
          </a:xfrm>
          <a:prstGeom prst="line">
            <a:avLst/>
          </a:prstGeom>
          <a:noFill/>
          <a:ln w="57150" cmpd="thickThin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pic>
        <p:nvPicPr>
          <p:cNvPr id="44037" name="Picture 6" descr="business_thesaurus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8225" y="5129213"/>
            <a:ext cx="3025775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h-TH" sz="4800" b="0" smtClean="0">
                <a:solidFill>
                  <a:srgbClr val="000000"/>
                </a:solidFill>
              </a:rPr>
              <a:t/>
            </a:r>
            <a:br>
              <a:rPr lang="th-TH" sz="4800" b="0" smtClean="0">
                <a:solidFill>
                  <a:srgbClr val="000000"/>
                </a:solidFill>
              </a:rPr>
            </a:br>
            <a:r>
              <a:rPr lang="th-TH" sz="4800" b="0" smtClean="0">
                <a:solidFill>
                  <a:srgbClr val="000000"/>
                </a:solidFill>
              </a:rPr>
              <a:t>ข้อพิจารณาในการกำหนดกรอบแนวคิดในการวิจัย</a:t>
            </a:r>
            <a:r>
              <a:rPr lang="en-US" sz="4800" b="0" i="1" smtClean="0">
                <a:solidFill>
                  <a:srgbClr val="000000"/>
                </a:solidFill>
              </a:rPr>
              <a:t/>
            </a:r>
            <a:br>
              <a:rPr lang="en-US" sz="4800" b="0" i="1" smtClean="0">
                <a:solidFill>
                  <a:srgbClr val="000000"/>
                </a:solidFill>
              </a:rPr>
            </a:br>
            <a:endParaRPr lang="th-TH" sz="4800" b="0" i="1" smtClean="0">
              <a:solidFill>
                <a:srgbClr val="000000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CC6600"/>
              </a:buClr>
              <a:buFont typeface="Wingdings" pitchFamily="2" charset="2"/>
              <a:buChar char="v"/>
              <a:defRPr/>
            </a:pP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ต้องกำหนดความหมายของแนวคิด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(Concept)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ต่าง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ๆ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ไว้แน่นอนชัดเจน</a:t>
            </a:r>
            <a:endParaRPr lang="en-US" sz="36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Clr>
                <a:srgbClr val="CC6600"/>
              </a:buClr>
              <a:buFont typeface="Wingdings" pitchFamily="2" charset="2"/>
              <a:buChar char="v"/>
              <a:defRPr/>
            </a:pP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คำศัพท์ที่ต้องใช้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ได้มีการนิยามไว้แน่นอนชัดเจน</a:t>
            </a:r>
            <a:endParaRPr lang="en-US" sz="36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Clr>
                <a:srgbClr val="CC6600"/>
              </a:buClr>
              <a:buFont typeface="Wingdings" pitchFamily="2" charset="2"/>
              <a:buChar char="v"/>
              <a:defRPr/>
            </a:pP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มีการกำหนดแนวคิด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(Concept)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ต่าง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ๆ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อย่างพอเพียงและถูกต้อง</a:t>
            </a:r>
            <a:endParaRPr lang="en-US" sz="36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Clr>
                <a:srgbClr val="CC6600"/>
              </a:buClr>
              <a:buFont typeface="Wingdings" pitchFamily="2" charset="2"/>
              <a:buChar char="v"/>
              <a:defRPr/>
            </a:pP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แนวคิด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(Concept)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บางประการ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จำเป็นต้องกำหนดข้อจำกัดเพิ่ม</a:t>
            </a:r>
            <a:endParaRPr lang="en-US" sz="36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Clr>
                <a:srgbClr val="CC6600"/>
              </a:buClr>
              <a:buFont typeface="Wingdings" pitchFamily="2" charset="2"/>
              <a:buChar char="v"/>
              <a:defRPr/>
            </a:pP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เมื่อกลุ่มที่ทำการศึกษาเปลี่ยนไป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นิยามเชิงปฏิบัติการและการให้ความหมายอาจเปลี่ยนตามไป</a:t>
            </a:r>
            <a:endParaRPr lang="en-US" sz="36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Clr>
                <a:srgbClr val="CC6600"/>
              </a:buClr>
              <a:buFont typeface="Wingdings" pitchFamily="2" charset="2"/>
              <a:buChar char="v"/>
              <a:defRPr/>
            </a:pP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มีอะไรเป็นพื้นฐานในการกำหนดความหมายต่าง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ๆ </a:t>
            </a:r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323850" y="1341438"/>
            <a:ext cx="8351838" cy="0"/>
          </a:xfrm>
          <a:prstGeom prst="line">
            <a:avLst/>
          </a:prstGeom>
          <a:noFill/>
          <a:ln w="76200" cmpd="tri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786058"/>
            <a:ext cx="8229600" cy="1143000"/>
          </a:xfrm>
        </p:spPr>
        <p:txBody>
          <a:bodyPr/>
          <a:lstStyle/>
          <a:p>
            <a:r>
              <a:rPr lang="th-TH" dirty="0" smtClean="0">
                <a:solidFill>
                  <a:srgbClr val="666633"/>
                </a:solidFill>
              </a:rPr>
              <a:t>ตัวอย่าง</a:t>
            </a:r>
            <a:endParaRPr lang="th-TH" dirty="0">
              <a:solidFill>
                <a:srgbClr val="6666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88913"/>
            <a:ext cx="8713788" cy="1008062"/>
          </a:xfrm>
        </p:spPr>
        <p:txBody>
          <a:bodyPr/>
          <a:lstStyle/>
          <a:p>
            <a:r>
              <a:rPr lang="th-TH" dirty="0">
                <a:solidFill>
                  <a:srgbClr val="000000"/>
                </a:solidFill>
              </a:rPr>
              <a:t>ตัวอย่างการเขียนกรอบแนวคิดการวิจัย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412875"/>
            <a:ext cx="8424862" cy="51847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เรื่องที่  1  การดำเนินงานโครงการบ้านเอื้ออาทรที่มีผลต่อการตัดสินใจซื้อของประชาชนฯ</a:t>
            </a:r>
          </a:p>
          <a:p>
            <a:pPr algn="l"/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1. วัตถุประสงค์การวิจัย</a:t>
            </a:r>
          </a:p>
          <a:p>
            <a:pPr algn="l"/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	1) เพื่อศึกษาวิธีดำเนินการโครงการบ้านเอื้ออาทรตามนโยบายของรัฐบาล</a:t>
            </a:r>
          </a:p>
          <a:p>
            <a:pPr algn="l"/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	2) เพื่อศึกษาปัจจัยแวดล้อมในการตัดสินใจซื้อบ้านเอื้ออาทรตามนโยบายของรัฐบาล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ln w="57150" cmpd="thinThick"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4800" smtClean="0">
                <a:solidFill>
                  <a:srgbClr val="000000"/>
                </a:solidFill>
                <a:latin typeface="Angsana New" pitchFamily="18" charset="-34"/>
              </a:rPr>
              <a:t>สมมติฐานการวิจัย (Research Hypothesis)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buFontTx/>
              <a:buNone/>
              <a:defRPr/>
            </a:pPr>
            <a:r>
              <a:rPr lang="th-TH" sz="3600" dirty="0" smtClean="0">
                <a:solidFill>
                  <a:srgbClr val="000000"/>
                </a:solidFill>
              </a:rPr>
              <a:t>คือ ข้อความที่แสดงถึงผลของการวิจัยที่คาดการณ์หรือพยากรณ์ไว้ล่วง หน้า โดยใช้หลักเหตุผลที่น่าจะเป็นให้มากที่สุด โดยมีรากฐานของทฤษฎี ผลการศึกษาค้นคว้าหรือผลการวิจัยต่าง ๆ ที่เกี่ยวข้อง โดยที่ข้อความนั้นมักจะเน้นการอธิบายปรากฏการณ์ระหว่างตัวแปร 2 ตัวหรือมากกว่า ว่ามีความสัมพันธ์กันเชื่อมโยงกันอย่างไร เพื่ออธิบายข้อเท็จจริง เงื่อนไข หรือปรากฏการณ์การณ์ที่เกิดขึ้น</a:t>
            </a:r>
            <a:endParaRPr lang="th-TH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pic>
        <p:nvPicPr>
          <p:cNvPr id="32772" name="Picture 4" descr="images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5300663"/>
            <a:ext cx="1655763" cy="124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33375"/>
            <a:ext cx="8424862" cy="51847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	3) เพื่อเปรียบเทียบระดับการตัดสินใจของประชาชนในการซื้อบ้านเอื้ออาทร</a:t>
            </a:r>
          </a:p>
          <a:p>
            <a:pPr algn="l"/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	4) เพื่อศึกษาความสัมพันธ์ระหว่างปัจจัยส่วนบุคคลกับปัจจัยแวดล้อมในการตัดสินใจ</a:t>
            </a:r>
          </a:p>
          <a:p>
            <a:pPr algn="l"/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	5) เพื่อเปรียบเทียบปัจจัยแวดล้อมในการใช้เหตุผลกับระดับการตัดสินใจของประชาชน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33375"/>
            <a:ext cx="8424862" cy="863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>
              <a:lnSpc>
                <a:spcPct val="80000"/>
              </a:lnSpc>
            </a:pPr>
            <a:r>
              <a:rPr lang="th-TH" b="1">
                <a:solidFill>
                  <a:srgbClr val="000000"/>
                </a:solidFill>
                <a:effectLst/>
                <a:latin typeface="Angsana New" pitchFamily="18" charset="-34"/>
              </a:rPr>
              <a:t>	2. กรอบแนวคิดการวิจัย</a:t>
            </a:r>
          </a:p>
          <a:p>
            <a:pPr algn="l">
              <a:lnSpc>
                <a:spcPct val="80000"/>
              </a:lnSpc>
            </a:pPr>
            <a:r>
              <a:rPr lang="th-TH" sz="2500" b="1">
                <a:solidFill>
                  <a:srgbClr val="000000"/>
                </a:solidFill>
                <a:effectLst/>
                <a:latin typeface="Angsana New" pitchFamily="18" charset="-34"/>
              </a:rPr>
              <a:t>            ตัวแปรอิสระ			      		                ตัวแปรตาม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84213" y="1412875"/>
            <a:ext cx="2087562" cy="48577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ปัจจัยส่วนบุคคล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 เพศ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 อายุ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 การศึกษา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 อาชีพ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 รายได้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 สถานภาพสมรส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 สมาชิกในครอบครัว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 ที่อยู่อาศัย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588125" y="1412875"/>
            <a:ext cx="2305050" cy="48577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ระดับการตัดสินใจ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 ผลิตภัณฑ์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 ด้านราคา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 ช่องทางการจัดจำหน่าย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 ส่งเสริมการตลาด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 ทำเลที่ตั้ง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 การคมนาคม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 สาธารณูปโภค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 การให้สิทธิการเช่าซื้อ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3590925" y="3716338"/>
            <a:ext cx="2233613" cy="27019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000" b="1" dirty="0">
                <a:solidFill>
                  <a:srgbClr val="000000"/>
                </a:solidFill>
                <a:latin typeface="Angsana New" pitchFamily="18" charset="-34"/>
              </a:rPr>
              <a:t>ปัจจัยแวดล้อมการใช้เหตุผล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000" b="1" dirty="0">
                <a:solidFill>
                  <a:srgbClr val="000000"/>
                </a:solidFill>
                <a:latin typeface="Angsana New" pitchFamily="18" charset="-34"/>
              </a:rPr>
              <a:t>เหตุผลที่ท่านมาจองสิทธิ์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000" b="1" dirty="0">
                <a:solidFill>
                  <a:srgbClr val="000000"/>
                </a:solidFill>
                <a:latin typeface="Angsana New" pitchFamily="18" charset="-34"/>
              </a:rPr>
              <a:t> การผ่อนส่งได้มากที่สุด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000" b="1" dirty="0">
                <a:solidFill>
                  <a:srgbClr val="000000"/>
                </a:solidFill>
                <a:latin typeface="Angsana New" pitchFamily="18" charset="-34"/>
              </a:rPr>
              <a:t> ทราบข่าวโครงการ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000" b="1" dirty="0">
                <a:solidFill>
                  <a:srgbClr val="000000"/>
                </a:solidFill>
                <a:latin typeface="Angsana New" pitchFamily="18" charset="-34"/>
              </a:rPr>
              <a:t> ความรู้เกี่ยวกับโครงการ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000" b="1" dirty="0">
                <a:solidFill>
                  <a:srgbClr val="000000"/>
                </a:solidFill>
                <a:latin typeface="Angsana New" pitchFamily="18" charset="-34"/>
              </a:rPr>
              <a:t> ประเภทบ้านเอื้ออาทร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2771775" y="4868863"/>
            <a:ext cx="792163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th-TH" b="1">
              <a:solidFill>
                <a:srgbClr val="000000"/>
              </a:solidFill>
            </a:endParaRP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5867400" y="4868863"/>
            <a:ext cx="649288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th-TH" b="1">
              <a:solidFill>
                <a:srgbClr val="000000"/>
              </a:solidFill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914650" y="4365625"/>
            <a:ext cx="720725" cy="5492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>
                <a:solidFill>
                  <a:srgbClr val="000000"/>
                </a:solidFill>
                <a:latin typeface="Angsana New" pitchFamily="18" charset="-34"/>
              </a:rPr>
              <a:t>x</a:t>
            </a:r>
            <a:r>
              <a:rPr lang="en-US" sz="3000" b="1" baseline="30000">
                <a:solidFill>
                  <a:srgbClr val="000000"/>
                </a:solidFill>
                <a:latin typeface="Angsana New" pitchFamily="18" charset="-34"/>
              </a:rPr>
              <a:t>2</a:t>
            </a:r>
            <a:endParaRPr lang="th-TH" sz="3000" b="1" baseline="3000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5867400" y="4365625"/>
            <a:ext cx="936625" cy="4889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solidFill>
                  <a:srgbClr val="000000"/>
                </a:solidFill>
                <a:latin typeface="Angsana New" pitchFamily="18" charset="-34"/>
              </a:rPr>
              <a:t>F-test</a:t>
            </a:r>
            <a:endParaRPr lang="th-TH" sz="2600" b="1">
              <a:solidFill>
                <a:srgbClr val="0000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33375"/>
            <a:ext cx="8424862" cy="633571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4. สมมติฐานการวิจัย</a:t>
            </a:r>
          </a:p>
          <a:p>
            <a:pPr algn="l"/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	1) ปัจจัยส่วนบุคคลต่างกันมีผลต่อพฤติกรรมการตัดสินใจซื้อบ้านเอื้ออาทรต่างกัน</a:t>
            </a:r>
          </a:p>
          <a:p>
            <a:pPr algn="l"/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	2) ปัจจัยส่วนบุคคลต่างกันมีผลต่อระดับการตัดสินใจซื้อบ้านเอื้ออาทรต่างกัน</a:t>
            </a:r>
          </a:p>
          <a:p>
            <a:pPr algn="l"/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	3) พฤติกรรมการตัดสินใจต่างกันมีความสัมพันธ์กับระดับการตัดสินใจต่างกัน</a:t>
            </a:r>
          </a:p>
          <a:p>
            <a:pPr algn="l"/>
            <a:endParaRPr lang="th-TH" sz="4200" dirty="0">
              <a:solidFill>
                <a:srgbClr val="000000"/>
              </a:solidFill>
              <a:effectLst/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33375"/>
            <a:ext cx="8424862" cy="633571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เรื่องที่  2  ความสัมพันธ์ระหว่างการบริหารจัดการธุรกิจร้านกาแฟสดกับความพึงพอใจของผู้บริโภคในจังหวัดพระนครศรีอยุธยา</a:t>
            </a:r>
          </a:p>
          <a:p>
            <a:pPr algn="l"/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1. วัตถุประสงค์การวิจัย</a:t>
            </a:r>
          </a:p>
          <a:p>
            <a:pPr algn="l"/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	1) เพื่อศึกษาความคิดเห็นของผู้บริโภคที่มีต่อการบริหารจัดการร้านกาแฟสด</a:t>
            </a:r>
          </a:p>
          <a:p>
            <a:pPr algn="l"/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	2) เพื่อศึกษาพฤติกรรมของผู้บริโภคที่มี่ต่อการใช้บริการร้านกาแฟสด</a:t>
            </a:r>
          </a:p>
          <a:p>
            <a:pPr algn="l"/>
            <a:endParaRPr lang="th-TH" sz="4200" dirty="0">
              <a:solidFill>
                <a:srgbClr val="000000"/>
              </a:solidFill>
              <a:effectLst/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33375"/>
            <a:ext cx="8424862" cy="633571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	3) เพื่อศึกษาปัจจัยที่มีผลต่อความพึงพอใจในการเลือกดื่มกาแฟสด</a:t>
            </a:r>
          </a:p>
          <a:p>
            <a:pPr algn="l"/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	4) เพื่อเปรียบเทียบระดับความพึงพอใจของผู้บริโภคในการดื่มกาแฟสด</a:t>
            </a:r>
          </a:p>
          <a:p>
            <a:pPr algn="l"/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	5) เพื่อศึกษาความสัมพันธ์ระหว่างการบริการจัดการกับความพึงพอใจของผู้บริโภค</a:t>
            </a:r>
          </a:p>
          <a:p>
            <a:pPr algn="l"/>
            <a:endParaRPr lang="th-TH" sz="4200" dirty="0">
              <a:solidFill>
                <a:srgbClr val="000000"/>
              </a:solidFill>
              <a:effectLst/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15888"/>
            <a:ext cx="8424862" cy="863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>
              <a:lnSpc>
                <a:spcPct val="80000"/>
              </a:lnSpc>
            </a:pPr>
            <a:r>
              <a:rPr lang="th-TH" b="1">
                <a:solidFill>
                  <a:srgbClr val="000000"/>
                </a:solidFill>
                <a:effectLst/>
                <a:latin typeface="Angsana New" pitchFamily="18" charset="-34"/>
              </a:rPr>
              <a:t>	2. กรอบแนวคิดการวิจัย</a:t>
            </a:r>
          </a:p>
          <a:p>
            <a:pPr algn="l">
              <a:lnSpc>
                <a:spcPct val="80000"/>
              </a:lnSpc>
            </a:pPr>
            <a:r>
              <a:rPr lang="th-TH" sz="2500" b="1">
                <a:solidFill>
                  <a:srgbClr val="000000"/>
                </a:solidFill>
                <a:effectLst/>
                <a:latin typeface="Angsana New" pitchFamily="18" charset="-34"/>
              </a:rPr>
              <a:t>            ตัวแปรอิสระ			      	                                           ตัวแปรตาม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79413" y="981075"/>
            <a:ext cx="2087562" cy="32146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ปัจจัยส่วนบุคคล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 เพศ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 อายุ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 การศึกษา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 อาชีพ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 รายได้ต่อเดือน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6356350" y="1012825"/>
            <a:ext cx="2376488" cy="24844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533400" indent="-533400"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ความคิดเห็นต่อการบริหารจัดการร้านกาแฟสด</a:t>
            </a:r>
          </a:p>
          <a:p>
            <a:pPr marL="533400" indent="-533400"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1. ลักษณะของร้านฯ</a:t>
            </a:r>
          </a:p>
          <a:p>
            <a:pPr marL="533400" indent="-533400">
              <a:spcBef>
                <a:spcPct val="50000"/>
              </a:spcBef>
            </a:pPr>
            <a:endParaRPr lang="th-TH" sz="2400" b="1">
              <a:solidFill>
                <a:srgbClr val="000000"/>
              </a:solidFill>
              <a:latin typeface="Angsana New" pitchFamily="18" charset="-34"/>
            </a:endParaRPr>
          </a:p>
          <a:p>
            <a:pPr marL="533400" indent="-533400"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7. ร้านกาแฟสดที่สำคัญ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2611438" y="2565400"/>
            <a:ext cx="360045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th-TH" b="1">
              <a:solidFill>
                <a:srgbClr val="000000"/>
              </a:solidFill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906838" y="1412875"/>
            <a:ext cx="1441450" cy="5492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>
                <a:solidFill>
                  <a:srgbClr val="000000"/>
                </a:solidFill>
                <a:latin typeface="Angsana New" pitchFamily="18" charset="-34"/>
              </a:rPr>
              <a:t>t-test</a:t>
            </a:r>
            <a:endParaRPr lang="th-TH" sz="3000" b="1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3905250" y="1917700"/>
            <a:ext cx="1441450" cy="5492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>
                <a:solidFill>
                  <a:srgbClr val="000000"/>
                </a:solidFill>
                <a:latin typeface="Angsana New" pitchFamily="18" charset="-34"/>
              </a:rPr>
              <a:t>F-test</a:t>
            </a:r>
            <a:endParaRPr lang="th-TH" sz="3000" b="1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79413" y="4581525"/>
            <a:ext cx="2233612" cy="116955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000" b="1" dirty="0">
                <a:solidFill>
                  <a:srgbClr val="000000"/>
                </a:solidFill>
                <a:latin typeface="Angsana New" pitchFamily="18" charset="-34"/>
              </a:rPr>
              <a:t>พฤติกรรมใช้บริการร้าน</a:t>
            </a:r>
            <a:r>
              <a:rPr lang="th-TH" sz="2000" b="1" dirty="0" smtClean="0">
                <a:solidFill>
                  <a:srgbClr val="000000"/>
                </a:solidFill>
                <a:latin typeface="Angsana New" pitchFamily="18" charset="-34"/>
              </a:rPr>
              <a:t>กาแฟ1. </a:t>
            </a:r>
            <a:r>
              <a:rPr lang="th-TH" sz="2000" b="1" dirty="0">
                <a:solidFill>
                  <a:srgbClr val="000000"/>
                </a:solidFill>
                <a:latin typeface="Angsana New" pitchFamily="18" charset="-34"/>
              </a:rPr>
              <a:t>ชอบใช้บริการร้านกาแฟ</a:t>
            </a:r>
          </a:p>
          <a:p>
            <a:pPr>
              <a:spcBef>
                <a:spcPct val="50000"/>
              </a:spcBef>
            </a:pPr>
            <a:r>
              <a:rPr lang="th-TH" sz="2000" b="1" dirty="0" smtClean="0">
                <a:solidFill>
                  <a:srgbClr val="000000"/>
                </a:solidFill>
                <a:latin typeface="Angsana New" pitchFamily="18" charset="-34"/>
              </a:rPr>
              <a:t>13</a:t>
            </a:r>
            <a:r>
              <a:rPr lang="th-TH" sz="2000" b="1" dirty="0">
                <a:solidFill>
                  <a:srgbClr val="000000"/>
                </a:solidFill>
                <a:latin typeface="Angsana New" pitchFamily="18" charset="-34"/>
              </a:rPr>
              <a:t>..มีคนไปร้านกาแฟสด</a:t>
            </a: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4195763" y="4149725"/>
            <a:ext cx="2176462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th-TH" b="1">
              <a:solidFill>
                <a:srgbClr val="000000"/>
              </a:solidFill>
            </a:endParaRP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1243013" y="4148138"/>
            <a:ext cx="720725" cy="5492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>
                <a:solidFill>
                  <a:srgbClr val="000000"/>
                </a:solidFill>
                <a:latin typeface="Angsana New" pitchFamily="18" charset="-34"/>
              </a:rPr>
              <a:t>x</a:t>
            </a:r>
            <a:r>
              <a:rPr lang="en-US" sz="3000" b="1" baseline="30000">
                <a:solidFill>
                  <a:srgbClr val="000000"/>
                </a:solidFill>
                <a:latin typeface="Angsana New" pitchFamily="18" charset="-34"/>
              </a:rPr>
              <a:t>2</a:t>
            </a:r>
            <a:endParaRPr lang="th-TH" sz="3000" b="1" baseline="3000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4267200" y="4149725"/>
            <a:ext cx="936625" cy="4889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solidFill>
                  <a:srgbClr val="000000"/>
                </a:solidFill>
                <a:latin typeface="Angsana New" pitchFamily="18" charset="-34"/>
              </a:rPr>
              <a:t>t-test</a:t>
            </a:r>
            <a:endParaRPr lang="th-TH" sz="2600" b="1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7435850" y="2525713"/>
            <a:ext cx="0" cy="6477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th-TH" b="1">
              <a:solidFill>
                <a:srgbClr val="000000"/>
              </a:solidFill>
            </a:endParaRP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6356350" y="4002088"/>
            <a:ext cx="2519363" cy="2667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533400" indent="-533400"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ความพึงพอใจของผู้บริโภค</a:t>
            </a:r>
          </a:p>
          <a:p>
            <a:pPr marL="533400" indent="-533400"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- ด้านผลิตภัณฑ์</a:t>
            </a:r>
          </a:p>
          <a:p>
            <a:pPr marL="533400" indent="-533400"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- ด้านราคา	  -  ด้านสถานที่</a:t>
            </a:r>
          </a:p>
          <a:p>
            <a:pPr marL="533400" indent="-533400"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- ด้านการให้บริการ</a:t>
            </a:r>
          </a:p>
          <a:p>
            <a:pPr marL="533400" indent="-533400"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- ส่งเสริมการขาย</a:t>
            </a:r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1027113" y="4221163"/>
            <a:ext cx="0" cy="288925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th-TH" b="1">
              <a:solidFill>
                <a:srgbClr val="000000"/>
              </a:solidFill>
            </a:endParaRPr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V="1">
            <a:off x="4195763" y="2565400"/>
            <a:ext cx="0" cy="158432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th-TH" b="1">
              <a:solidFill>
                <a:srgbClr val="000000"/>
              </a:solidFill>
            </a:endParaRPr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7507288" y="3500438"/>
            <a:ext cx="0" cy="503237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th-TH" b="1">
              <a:solidFill>
                <a:srgbClr val="000000"/>
              </a:solidFill>
            </a:endParaRP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7524750" y="3494088"/>
            <a:ext cx="1368425" cy="4889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solidFill>
                  <a:srgbClr val="000000"/>
                </a:solidFill>
                <a:latin typeface="Angsana New" pitchFamily="18" charset="-34"/>
              </a:rPr>
              <a:t>Correlation</a:t>
            </a:r>
            <a:endParaRPr lang="th-TH" sz="2600" b="1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4267200" y="4524375"/>
            <a:ext cx="936625" cy="4889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solidFill>
                  <a:srgbClr val="000000"/>
                </a:solidFill>
                <a:latin typeface="Angsana New" pitchFamily="18" charset="-34"/>
              </a:rPr>
              <a:t>F-test</a:t>
            </a:r>
            <a:endParaRPr lang="th-TH" sz="2600" b="1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2611438" y="5661025"/>
            <a:ext cx="3760787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th-TH" b="1">
              <a:solidFill>
                <a:srgbClr val="000000"/>
              </a:solidFill>
            </a:endParaRP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3114675" y="5734050"/>
            <a:ext cx="936625" cy="4889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solidFill>
                  <a:srgbClr val="000000"/>
                </a:solidFill>
                <a:latin typeface="Angsana New" pitchFamily="18" charset="-34"/>
              </a:rPr>
              <a:t>F-test</a:t>
            </a:r>
            <a:endParaRPr lang="th-TH" sz="2600" b="1">
              <a:solidFill>
                <a:srgbClr val="0000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33375"/>
            <a:ext cx="8424862" cy="633571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>
              <a:lnSpc>
                <a:spcPct val="90000"/>
              </a:lnSpc>
            </a:pPr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3. สมมติฐานการวิจัย</a:t>
            </a:r>
          </a:p>
          <a:p>
            <a:pPr algn="l">
              <a:lnSpc>
                <a:spcPct val="90000"/>
              </a:lnSpc>
            </a:pPr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	1) ปัจจัยส่วนบุคคลต่างกันมีความคิดเห็นต่อการบริหารจัดการร้านกาแฟสดต่างกัน</a:t>
            </a:r>
          </a:p>
          <a:p>
            <a:pPr algn="l">
              <a:lnSpc>
                <a:spcPct val="90000"/>
              </a:lnSpc>
            </a:pPr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	2) ปัจจัยส่วนบุคคลต่างกันมีพฤติกรรมการใช้บริการร้านกาแฟสดต่างกัน</a:t>
            </a:r>
          </a:p>
          <a:p>
            <a:pPr algn="l">
              <a:lnSpc>
                <a:spcPct val="90000"/>
              </a:lnSpc>
            </a:pPr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	3) ปัจจัยส่วนบุคคลต่างกันมีระดับความพึงพอใจในการบริโภคกาแฟสดต่างกัน</a:t>
            </a:r>
          </a:p>
          <a:p>
            <a:pPr algn="l">
              <a:lnSpc>
                <a:spcPct val="90000"/>
              </a:lnSpc>
            </a:pPr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	4) การบริหารจัดการร้านกาแฟสดมีความสัมพันธ์กับระดับความพึงพอใจของผู้บริโภค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33375"/>
            <a:ext cx="8424862" cy="652462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เรื่องที่  3  การบริหารจัดการด้านการผลิตและจำหน่ายอาหารสัตว์ที่มีผลต่อทัศนคติของผู้ประกอบการเลี้ยงไก่ไข่</a:t>
            </a:r>
          </a:p>
          <a:p>
            <a:pPr algn="l"/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1. วัตถุประสงค์การวิจัย</a:t>
            </a:r>
          </a:p>
          <a:p>
            <a:pPr algn="l"/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	1) เพื่อศึกษาการบริหารจัดการด้านการผลิตและจำหน่ายอาหารสัตว์ที่มีผลต่อทัศนคติของผู้ประกอบการเลี้ยงไก่ไข่ในเขตภาพกลาง</a:t>
            </a:r>
          </a:p>
          <a:p>
            <a:pPr algn="l"/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	2) เพื่อศึกษาทัศนคติของผู้ประกอบการเลี้ยงไก่ไข่ในเขตภาคกลางที่มีต่ออาหารสัตว์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77838"/>
            <a:ext cx="8424862" cy="52562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	3) เพื่อวิเคราะห์ความสัมพันธ์ระหว่างการบริหารจัดการด้านการผลิตและจำหน่ายอาหารสัตว์กับทัศนคติของผู้ประกอบการเลี้ยงไก่ไข่ในเขตภาคกลาง</a:t>
            </a:r>
          </a:p>
          <a:p>
            <a:pPr algn="l"/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	4) เพื่อเปรียบเทียบระดับความคิดเห็นของผู้ประกอบการเลี้ยงไก่ไข่กับปัจจัยส่วนบุคคล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15888"/>
            <a:ext cx="8424862" cy="863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>
              <a:lnSpc>
                <a:spcPct val="80000"/>
              </a:lnSpc>
            </a:pPr>
            <a:r>
              <a:rPr lang="th-TH">
                <a:solidFill>
                  <a:srgbClr val="000000"/>
                </a:solidFill>
                <a:effectLst/>
                <a:latin typeface="Angsana New" pitchFamily="18" charset="-34"/>
              </a:rPr>
              <a:t>	2. กรอบแนวคิดการวิจัย</a:t>
            </a:r>
          </a:p>
          <a:p>
            <a:pPr algn="l">
              <a:lnSpc>
                <a:spcPct val="80000"/>
              </a:lnSpc>
            </a:pPr>
            <a:r>
              <a:rPr lang="th-TH" sz="2500">
                <a:solidFill>
                  <a:srgbClr val="000000"/>
                </a:solidFill>
                <a:effectLst/>
                <a:latin typeface="Angsana New" pitchFamily="18" charset="-34"/>
              </a:rPr>
              <a:t>            ตัวแปรอิสระ			      	                                           ตัวแปรตาม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79413" y="981075"/>
            <a:ext cx="2087562" cy="46751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1. ปัจจัยส่วนบุคคล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>
                <a:solidFill>
                  <a:srgbClr val="000000"/>
                </a:solidFill>
                <a:latin typeface="Angsana New" pitchFamily="18" charset="-34"/>
              </a:rPr>
              <a:t> เพศ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>
                <a:solidFill>
                  <a:srgbClr val="000000"/>
                </a:solidFill>
                <a:latin typeface="Angsana New" pitchFamily="18" charset="-34"/>
              </a:rPr>
              <a:t> อายุ    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>
                <a:solidFill>
                  <a:srgbClr val="000000"/>
                </a:solidFill>
                <a:latin typeface="Angsana New" pitchFamily="18" charset="-34"/>
              </a:rPr>
              <a:t> สถานภาพ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>
                <a:solidFill>
                  <a:srgbClr val="000000"/>
                </a:solidFill>
                <a:latin typeface="Angsana New" pitchFamily="18" charset="-34"/>
              </a:rPr>
              <a:t> ระดับการศึกษา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>
                <a:solidFill>
                  <a:srgbClr val="000000"/>
                </a:solidFill>
                <a:latin typeface="Angsana New" pitchFamily="18" charset="-34"/>
              </a:rPr>
              <a:t> รายได้เฉลี่ยต่อปี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>
                <a:solidFill>
                  <a:srgbClr val="000000"/>
                </a:solidFill>
                <a:latin typeface="Angsana New" pitchFamily="18" charset="-34"/>
              </a:rPr>
              <a:t> ประสบการณ์การเลี้ยงไก่ไข่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th-TH" sz="2400">
                <a:solidFill>
                  <a:srgbClr val="000000"/>
                </a:solidFill>
                <a:latin typeface="Angsana New" pitchFamily="18" charset="-34"/>
              </a:rPr>
              <a:t> ขนาดของโรงเรือน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356350" y="1012825"/>
            <a:ext cx="2376488" cy="24844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533400" indent="-533400"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ทัศนคติของผู้ประกอบการเลี้ยงไก่ไข่ด้าน</a:t>
            </a:r>
          </a:p>
          <a:p>
            <a:pPr marL="533400" indent="-533400">
              <a:spcBef>
                <a:spcPct val="50000"/>
              </a:spcBef>
            </a:pPr>
            <a:r>
              <a:rPr lang="th-TH" sz="2400">
                <a:solidFill>
                  <a:srgbClr val="000000"/>
                </a:solidFill>
                <a:latin typeface="Angsana New" pitchFamily="18" charset="-34"/>
              </a:rPr>
              <a:t>- ผลิตภัณฑ์   -  ราคา</a:t>
            </a:r>
          </a:p>
          <a:p>
            <a:pPr marL="533400" indent="-533400">
              <a:spcBef>
                <a:spcPct val="50000"/>
              </a:spcBef>
            </a:pPr>
            <a:r>
              <a:rPr lang="th-TH" sz="2400">
                <a:solidFill>
                  <a:srgbClr val="000000"/>
                </a:solidFill>
                <a:latin typeface="Angsana New" pitchFamily="18" charset="-34"/>
              </a:rPr>
              <a:t>- ช่องทางการจัดจำหน่าย</a:t>
            </a:r>
          </a:p>
          <a:p>
            <a:pPr marL="533400" indent="-533400">
              <a:spcBef>
                <a:spcPct val="50000"/>
              </a:spcBef>
            </a:pPr>
            <a:r>
              <a:rPr lang="th-TH" sz="2400">
                <a:solidFill>
                  <a:srgbClr val="000000"/>
                </a:solidFill>
                <a:latin typeface="Angsana New" pitchFamily="18" charset="-34"/>
              </a:rPr>
              <a:t>- การส่งเสริมการตลาด</a:t>
            </a: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2611438" y="2565400"/>
            <a:ext cx="360045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906838" y="1412875"/>
            <a:ext cx="1441450" cy="5492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>
                <a:solidFill>
                  <a:srgbClr val="000000"/>
                </a:solidFill>
                <a:latin typeface="Angsana New" pitchFamily="18" charset="-34"/>
              </a:rPr>
              <a:t>t-test</a:t>
            </a:r>
            <a:endParaRPr lang="th-TH" sz="300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3905250" y="1917700"/>
            <a:ext cx="1441450" cy="5492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>
                <a:solidFill>
                  <a:srgbClr val="000000"/>
                </a:solidFill>
                <a:latin typeface="Angsana New" pitchFamily="18" charset="-34"/>
              </a:rPr>
              <a:t>F-test</a:t>
            </a:r>
            <a:endParaRPr lang="th-TH" sz="300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2411413" y="5949950"/>
            <a:ext cx="936625" cy="4889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>
                <a:solidFill>
                  <a:srgbClr val="000000"/>
                </a:solidFill>
                <a:latin typeface="Angsana New" pitchFamily="18" charset="-34"/>
              </a:rPr>
              <a:t>t-test</a:t>
            </a:r>
            <a:endParaRPr lang="th-TH" sz="260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5292725" y="4002088"/>
            <a:ext cx="3455988" cy="2667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533400" indent="-533400"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2. การบริหารจัดการด้านการ</a:t>
            </a:r>
          </a:p>
          <a:p>
            <a:pPr marL="533400" indent="-533400">
              <a:spcBef>
                <a:spcPct val="50000"/>
              </a:spcBef>
            </a:pPr>
            <a:r>
              <a:rPr lang="th-TH" sz="2400" b="1">
                <a:solidFill>
                  <a:srgbClr val="000000"/>
                </a:solidFill>
                <a:latin typeface="Angsana New" pitchFamily="18" charset="-34"/>
              </a:rPr>
              <a:t>ผลิตและจำหน่ายอาหารสัตว์ด้าน</a:t>
            </a:r>
            <a:endParaRPr lang="th-TH" sz="2400">
              <a:solidFill>
                <a:srgbClr val="000000"/>
              </a:solidFill>
              <a:latin typeface="Angsana New" pitchFamily="18" charset="-34"/>
            </a:endParaRPr>
          </a:p>
          <a:p>
            <a:pPr marL="533400" indent="-533400">
              <a:spcBef>
                <a:spcPct val="50000"/>
              </a:spcBef>
            </a:pPr>
            <a:r>
              <a:rPr lang="th-TH" sz="2400">
                <a:solidFill>
                  <a:srgbClr val="000000"/>
                </a:solidFill>
                <a:latin typeface="Angsana New" pitchFamily="18" charset="-34"/>
              </a:rPr>
              <a:t>- การวางแผน </a:t>
            </a:r>
          </a:p>
          <a:p>
            <a:pPr marL="533400" indent="-533400">
              <a:spcBef>
                <a:spcPct val="50000"/>
              </a:spcBef>
            </a:pPr>
            <a:r>
              <a:rPr lang="th-TH" sz="2400">
                <a:solidFill>
                  <a:srgbClr val="000000"/>
                </a:solidFill>
                <a:latin typeface="Angsana New" pitchFamily="18" charset="-34"/>
              </a:rPr>
              <a:t>- การจัดองค์กร</a:t>
            </a:r>
          </a:p>
          <a:p>
            <a:pPr marL="533400" indent="-533400">
              <a:spcBef>
                <a:spcPct val="50000"/>
              </a:spcBef>
            </a:pPr>
            <a:r>
              <a:rPr lang="th-TH" sz="2400">
                <a:solidFill>
                  <a:srgbClr val="000000"/>
                </a:solidFill>
                <a:latin typeface="Angsana New" pitchFamily="18" charset="-34"/>
              </a:rPr>
              <a:t>- การจูงใจ   	-  การควบคุม</a:t>
            </a:r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7507288" y="3500438"/>
            <a:ext cx="0" cy="503237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7524750" y="3494088"/>
            <a:ext cx="1368425" cy="4889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>
                <a:solidFill>
                  <a:srgbClr val="000000"/>
                </a:solidFill>
                <a:latin typeface="Angsana New" pitchFamily="18" charset="-34"/>
              </a:rPr>
              <a:t>Correlation</a:t>
            </a:r>
            <a:endParaRPr lang="th-TH" sz="260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>
            <a:off x="1171575" y="6381750"/>
            <a:ext cx="3760788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th-TH">
              <a:solidFill>
                <a:srgbClr val="000000"/>
              </a:solidFill>
            </a:endParaRP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2411413" y="6324600"/>
            <a:ext cx="9366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>
                <a:solidFill>
                  <a:srgbClr val="000000"/>
                </a:solidFill>
                <a:latin typeface="Angsana New" pitchFamily="18" charset="-34"/>
              </a:rPr>
              <a:t>F-test</a:t>
            </a:r>
            <a:endParaRPr lang="th-TH" sz="260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1187450" y="5661025"/>
            <a:ext cx="0" cy="720725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th-TH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ln w="57150" cmpd="thinThick"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800" dirty="0" smtClean="0">
                <a:solidFill>
                  <a:srgbClr val="000000"/>
                </a:solidFill>
                <a:latin typeface="Angsana New" pitchFamily="18" charset="-34"/>
              </a:rPr>
              <a:t>ประโยชน์ของ</a:t>
            </a:r>
            <a:r>
              <a:rPr lang="en-US" sz="4800" dirty="0" err="1" smtClean="0">
                <a:solidFill>
                  <a:srgbClr val="000000"/>
                </a:solidFill>
                <a:latin typeface="Angsana New" pitchFamily="18" charset="-34"/>
              </a:rPr>
              <a:t>สมมติฐาน</a:t>
            </a:r>
            <a:endParaRPr lang="en-US" sz="4800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buNone/>
              <a:defRPr/>
            </a:pPr>
            <a:r>
              <a:rPr lang="th-TH" dirty="0" smtClean="0">
                <a:solidFill>
                  <a:srgbClr val="000000"/>
                </a:solidFill>
              </a:rPr>
              <a:t>-ช่วยกำหนดขอบเขตปัญหาของการวิจัย วัตถุประสงค์มีความชัดเจน</a:t>
            </a:r>
          </a:p>
          <a:p>
            <a:pPr eaLnBrk="1" hangingPunct="1">
              <a:buNone/>
              <a:defRPr/>
            </a:pPr>
            <a:r>
              <a:rPr lang="th-TH" dirty="0" smtClean="0">
                <a:solidFill>
                  <a:srgbClr val="000000"/>
                </a:solidFill>
              </a:rPr>
              <a:t>-ช่วยในการกำหนดรูปแบบในการวิจัย ชนิดของตัวแปร(ที่สำคัญ) การเก็บรวบรวมข้อมูลและการวิเคราะห์ข้อมูล</a:t>
            </a:r>
          </a:p>
          <a:p>
            <a:pPr eaLnBrk="1" hangingPunct="1">
              <a:buNone/>
              <a:defRPr/>
            </a:pPr>
            <a:r>
              <a:rPr lang="th-TH" dirty="0" smtClean="0">
                <a:solidFill>
                  <a:srgbClr val="000000"/>
                </a:solidFill>
              </a:rPr>
              <a:t>-กระบวนการตั้งสมมติฐานทำให้ผู้วิจัยสามารถเชื่อมโยงแนวความคิดและตัวแปรในสมมติฐานกับแนวความคิดในทฤษฎีที่เกี่ยวข้องได้ชัดเจนทำให้สามารถอธิบายผลการวิจัยและการสรุปผลได้อย่างถูกต้อง</a:t>
            </a:r>
          </a:p>
          <a:p>
            <a:pPr eaLnBrk="1" hangingPunct="1">
              <a:buNone/>
              <a:defRPr/>
            </a:pPr>
            <a:r>
              <a:rPr lang="th-TH" dirty="0" smtClean="0">
                <a:solidFill>
                  <a:srgbClr val="000000"/>
                </a:solidFill>
              </a:rPr>
              <a:t>-กระบวนการตั้งสมมติฐานสามารถสร้างทฤษฎีใหม่ได้ รวมทั้งทดสอบทฤษฎีเก่าด้วย</a:t>
            </a:r>
            <a:endParaRPr lang="th-TH" sz="2800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pic>
        <p:nvPicPr>
          <p:cNvPr id="32772" name="Picture 4" descr="images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5300663"/>
            <a:ext cx="1655763" cy="124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33375"/>
            <a:ext cx="8424862" cy="633571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3. สมมติฐานการวิจัย</a:t>
            </a:r>
          </a:p>
          <a:p>
            <a:pPr algn="l"/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	1) ปัจจัยส่วนบุคคลต่างกันมีทัศนคติการบริหารจัดการของผู้ประกอบการฯต่างกัน</a:t>
            </a:r>
          </a:p>
          <a:p>
            <a:pPr algn="l"/>
            <a:r>
              <a:rPr lang="th-TH" sz="4200" dirty="0">
                <a:solidFill>
                  <a:srgbClr val="000000"/>
                </a:solidFill>
                <a:effectLst/>
                <a:latin typeface="Angsana New" pitchFamily="18" charset="-34"/>
              </a:rPr>
              <a:t>		2) การบริหารจัดการมีความสัมพันธ์กับทัศนคติของผู้ประกอบการเลี้ยงไก่ไข่ฯ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ln w="57150" cmpd="thickThin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000" dirty="0" smtClean="0">
                <a:solidFill>
                  <a:srgbClr val="663300"/>
                </a:solidFill>
                <a:latin typeface="Angsana New" pitchFamily="18" charset="-34"/>
              </a:rPr>
              <a:t>โจทย์ในชั้นเรียน</a:t>
            </a:r>
            <a:endParaRPr lang="th-TH" sz="4000" i="1" dirty="0" smtClean="0">
              <a:solidFill>
                <a:srgbClr val="663300"/>
              </a:solidFill>
              <a:latin typeface="Angsana New" pitchFamily="18" charset="-34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00200"/>
            <a:ext cx="8147050" cy="4708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h-TH" sz="3600" dirty="0" smtClean="0">
                <a:solidFill>
                  <a:srgbClr val="000000"/>
                </a:solidFill>
              </a:rPr>
              <a:t>ให้เขียนตัวแปรและกรอบความคิดงานวิจัย จากตัวอย่างโจทย์ในชั้นเรียนในบทที่ผ่านมา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www.glittergraphics.org/graphics/thank-you/images/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71546"/>
            <a:ext cx="4762500" cy="3190876"/>
          </a:xfrm>
          <a:prstGeom prst="rect">
            <a:avLst/>
          </a:prstGeom>
          <a:noFill/>
        </p:spPr>
      </p:pic>
      <p:pic>
        <p:nvPicPr>
          <p:cNvPr id="6" name="Picture 2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ln w="57150" cmpd="thinThick"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4800" smtClean="0">
                <a:solidFill>
                  <a:srgbClr val="000000"/>
                </a:solidFill>
                <a:latin typeface="Angsana New" pitchFamily="18" charset="-34"/>
              </a:rPr>
              <a:t>สมมติฐานการวิจัย (Research Hypothesis)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th-TH" sz="3600" b="1" dirty="0" smtClean="0">
                <a:solidFill>
                  <a:srgbClr val="000000"/>
                </a:solidFill>
                <a:latin typeface="Angsana New" pitchFamily="18" charset="-34"/>
              </a:rPr>
              <a:t>สมมติฐานมีลักษณะที่สำคัญ </a:t>
            </a:r>
            <a:r>
              <a:rPr lang="en-US" sz="3600" b="1" dirty="0" smtClean="0">
                <a:solidFill>
                  <a:srgbClr val="000000"/>
                </a:solidFill>
                <a:latin typeface="Angsana New" pitchFamily="18" charset="-34"/>
              </a:rPr>
              <a:t>3</a:t>
            </a:r>
            <a:r>
              <a:rPr lang="th-TH" sz="3600" b="1" dirty="0" smtClean="0">
                <a:solidFill>
                  <a:srgbClr val="000000"/>
                </a:solidFill>
                <a:latin typeface="Angsana New" pitchFamily="18" charset="-34"/>
              </a:rPr>
              <a:t> ประการ คือ</a:t>
            </a:r>
            <a:endParaRPr lang="en-US" sz="3600" b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Clr>
                <a:srgbClr val="CC6600"/>
              </a:buClr>
              <a:buFont typeface="Wingdings" pitchFamily="2" charset="2"/>
              <a:buChar char="v"/>
              <a:defRPr/>
            </a:pP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อาจเป็นข้อความที่กล่าวถึงความแตกต่างของตัวแปรและตีความหมาย 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(</a:t>
            </a: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อาจเป็นตัวคงที่ใดๆ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) </a:t>
            </a: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ของตัวแปรอย่างน้อย 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1</a:t>
            </a: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 ตัว หรือ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Clr>
                <a:srgbClr val="CC6600"/>
              </a:buClr>
              <a:buFont typeface="Wingdings" pitchFamily="2" charset="2"/>
              <a:buChar char="v"/>
              <a:defRPr/>
            </a:pP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อาจเป็นข้อความที่กล่าวถึงความแตกต่างหรือความเกี่ยวข้องความสัมพันธ์ของตัวแปรตั้งแต่ 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2</a:t>
            </a: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 ตัวขึ้นไปและ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/</a:t>
            </a: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หรือ</a:t>
            </a:r>
            <a:endParaRPr lang="en-US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Clr>
                <a:srgbClr val="CC6600"/>
              </a:buClr>
              <a:buFont typeface="Wingdings" pitchFamily="2" charset="2"/>
              <a:buChar char="v"/>
              <a:defRPr/>
            </a:pPr>
            <a:r>
              <a:rPr lang="th-TH" dirty="0" smtClean="0">
                <a:solidFill>
                  <a:srgbClr val="000000"/>
                </a:solidFill>
                <a:latin typeface="Angsana New" pitchFamily="18" charset="-34"/>
              </a:rPr>
              <a:t>สามารถทดสอบความแตกต่างความสัมพันธ์หรือความเกี่ยวข้องของตัวแปรเหล่านี้ได้และส่วนใหญ่ต้องอาศัยวิธีการทางสถิติ</a:t>
            </a:r>
          </a:p>
        </p:txBody>
      </p:sp>
      <p:pic>
        <p:nvPicPr>
          <p:cNvPr id="32772" name="Picture 4" descr="images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5300663"/>
            <a:ext cx="1655763" cy="124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ln w="57150" cap="flat" cmpd="thinThick">
            <a:solidFill>
              <a:srgbClr val="663300"/>
            </a:solidFill>
            <a:prstDash val="sysDot"/>
          </a:ln>
        </p:spPr>
        <p:txBody>
          <a:bodyPr/>
          <a:lstStyle/>
          <a:p>
            <a:pPr eaLnBrk="1" hangingPunct="1">
              <a:defRPr/>
            </a:pPr>
            <a:r>
              <a:rPr lang="th-TH" sz="5400" smtClean="0">
                <a:solidFill>
                  <a:srgbClr val="000000"/>
                </a:solidFill>
              </a:rPr>
              <a:t>แหล่งที่มาของสมมติฐาน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1.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ความรู้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ความสามารถ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และประสบการณ์ของผู้วิจัย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2.  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การใช้หลักเหตุผล</a:t>
            </a:r>
            <a:endParaRPr lang="en-US" sz="36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3.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การใช้ทฤษฎี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แนวคิด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และหลักการ</a:t>
            </a:r>
            <a:endParaRPr lang="en-US" sz="36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4.  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การศึกษาค้นคว้าจากเอกสาร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บทความ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รายงาน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และงานวิจัยที่เกี่ยวข้อง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5.  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การศึกษาเปรียบเทียบ</a:t>
            </a:r>
            <a:endParaRPr lang="en-US" sz="3600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eaLnBrk="1" hangingPunct="1">
              <a:buFontTx/>
              <a:buNone/>
              <a:defRPr/>
            </a:pP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6.  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ความเชื่อ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ค่านิยม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ขนบธรรมเนียมประเพณี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ngsana New" pitchFamily="18" charset="-34"/>
              </a:rPr>
              <a:t>และวัฒนธรรมต่างๆ</a:t>
            </a:r>
            <a:r>
              <a:rPr lang="en-US" sz="36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latin typeface="Angsana New" pitchFamily="18" charset="-34"/>
              </a:rPr>
              <a:t/>
            </a:r>
            <a:br>
              <a:rPr lang="en-US" dirty="0" smtClean="0">
                <a:latin typeface="Angsana New" pitchFamily="18" charset="-34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ln w="57150" cmpd="thinThick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mtClean="0">
                <a:solidFill>
                  <a:srgbClr val="663300"/>
                </a:solidFill>
                <a:latin typeface="Angsana New" pitchFamily="18" charset="-34"/>
              </a:rPr>
              <a:t>ชนิดของสมมติฐาน</a:t>
            </a:r>
            <a:r>
              <a:rPr lang="en-US" smtClean="0">
                <a:solidFill>
                  <a:srgbClr val="663300"/>
                </a:solidFill>
                <a:latin typeface="Angsana New" pitchFamily="18" charset="-34"/>
              </a:rPr>
              <a:t> 2 </a:t>
            </a:r>
            <a:r>
              <a:rPr lang="th-TH" smtClean="0">
                <a:solidFill>
                  <a:srgbClr val="663300"/>
                </a:solidFill>
                <a:latin typeface="Angsana New" pitchFamily="18" charset="-34"/>
              </a:rPr>
              <a:t>ชนิด คือ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CC6600"/>
              </a:buClr>
              <a:buFont typeface="Wingdings" pitchFamily="2" charset="2"/>
              <a:buChar char="Ø"/>
              <a:defRPr/>
            </a:pPr>
            <a:r>
              <a:rPr lang="en-US" b="1" dirty="0" err="1" smtClean="0">
                <a:solidFill>
                  <a:srgbClr val="663300"/>
                </a:solidFill>
                <a:latin typeface="Angsana New" pitchFamily="18" charset="-34"/>
              </a:rPr>
              <a:t>สมมติฐานเชิงบรรยาย</a:t>
            </a:r>
            <a:r>
              <a:rPr lang="en-US" b="1" dirty="0" smtClean="0">
                <a:solidFill>
                  <a:srgbClr val="663300"/>
                </a:solidFill>
                <a:latin typeface="Angsana New" pitchFamily="18" charset="-34"/>
              </a:rPr>
              <a:t> (Descriptive Hypothesis)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เป็นสมมติฐานที่เขียนเป็นข้อความในลักษณะบรรยาย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หรือคาดคะเนถึงสาเหตุ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ความสัมพันธ์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หรือวิธีการแก้ปัญหาที่น่าเป็นไปได้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80000"/>
              </a:lnSpc>
              <a:buClr>
                <a:srgbClr val="CC6600"/>
              </a:buClr>
              <a:buFont typeface="Wingdings" pitchFamily="2" charset="2"/>
              <a:buChar char="Ø"/>
              <a:defRPr/>
            </a:pPr>
            <a:r>
              <a:rPr lang="en-US" b="1" dirty="0" err="1" smtClean="0">
                <a:solidFill>
                  <a:srgbClr val="663300"/>
                </a:solidFill>
                <a:latin typeface="Angsana New" pitchFamily="18" charset="-34"/>
              </a:rPr>
              <a:t>สมมติฐานเชิงสถิติ</a:t>
            </a:r>
            <a:r>
              <a:rPr lang="en-US" b="1" dirty="0" smtClean="0">
                <a:solidFill>
                  <a:srgbClr val="663300"/>
                </a:solidFill>
                <a:latin typeface="Angsana New" pitchFamily="18" charset="-34"/>
              </a:rPr>
              <a:t> (Statistical Hypothesis)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เป็นสมมติฐานที่เขียนอธิบายข้อเท็จจริงในรูปแบบของโครงสร้างทางคณิตศาสตร์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ซึ่งจะเขียนอธิบายในรูปของสัญลักษณ์ที่ใช้แทนคุณลักษณะสำคัญๆ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ของประชากร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หรือที่เรียกกันทั่วไปว่า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ngsana New" pitchFamily="18" charset="-34"/>
              </a:rPr>
              <a:t>ค่าพารามิเตอร์</a:t>
            </a:r>
            <a: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  <a:t> (Parameter)</a:t>
            </a:r>
            <a:br>
              <a:rPr lang="en-US" dirty="0" smtClean="0">
                <a:solidFill>
                  <a:srgbClr val="000000"/>
                </a:solidFill>
                <a:latin typeface="Angsana New" pitchFamily="18" charset="-34"/>
              </a:rPr>
            </a:br>
            <a:r>
              <a:rPr lang="en-US" b="1" dirty="0" smtClean="0">
                <a:solidFill>
                  <a:srgbClr val="000000"/>
                </a:solidFill>
                <a:latin typeface="Angsana New" pitchFamily="18" charset="-34"/>
              </a:rPr>
              <a:t>	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1 </a:t>
            </a:r>
            <a:r>
              <a:rPr lang="en-US" sz="2800" b="1" dirty="0" err="1" smtClean="0">
                <a:solidFill>
                  <a:srgbClr val="000000"/>
                </a:solidFill>
                <a:latin typeface="Angsana New" pitchFamily="18" charset="-34"/>
              </a:rPr>
              <a:t>สมมติฐานหลักหรือเป็นกลาง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 (Null Hypothesis : Ho) 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เป็นสมมติฐานที่แสดงให้เห็นว่าไม่มีความแตกต่างระหว่างค่าสถิตินั้น ๆ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		2 </a:t>
            </a:r>
            <a:r>
              <a:rPr lang="en-US" sz="2800" b="1" dirty="0" err="1" smtClean="0">
                <a:solidFill>
                  <a:srgbClr val="000000"/>
                </a:solidFill>
                <a:latin typeface="Angsana New" pitchFamily="18" charset="-34"/>
              </a:rPr>
              <a:t>สมมติฐานทางเลือกหรือไม่เป็นกลาง</a:t>
            </a:r>
            <a:r>
              <a:rPr lang="en-US" sz="2800" b="1" dirty="0" smtClean="0">
                <a:solidFill>
                  <a:srgbClr val="000000"/>
                </a:solidFill>
                <a:latin typeface="Angsana New" pitchFamily="18" charset="-34"/>
              </a:rPr>
              <a:t> (Alternative H1)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เป็นสมมุติฐานที่แสดงความแตกต่างระหว่างค่าพารามิเตอร์ของตัวแปร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ngsana New" pitchFamily="18" charset="-34"/>
              </a:rPr>
              <a:t>หรือเขียนสมมติฐานที่ใช้รองรับข้อสรุปผล</a:t>
            </a:r>
            <a:r>
              <a:rPr lang="en-US" sz="2800" dirty="0" smtClean="0">
                <a:solidFill>
                  <a:srgbClr val="000000"/>
                </a:solidFill>
                <a:latin typeface="Angsana New" pitchFamily="18" charset="-34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ln w="76200" cmpd="tri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5400" smtClean="0">
                <a:solidFill>
                  <a:srgbClr val="663300"/>
                </a:solidFill>
              </a:rPr>
              <a:t>ลักษณะสมมติฐานการวิจัยที่ดี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218487" cy="4852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33CC33"/>
              </a:buClr>
              <a:buFont typeface="Wingdings" pitchFamily="2" charset="2"/>
              <a:buChar char="Ø"/>
              <a:defRPr/>
            </a:pPr>
            <a:r>
              <a:rPr lang="en-US" sz="3600" dirty="0" err="1" smtClean="0">
                <a:solidFill>
                  <a:srgbClr val="663300"/>
                </a:solidFill>
                <a:latin typeface="Angsana New" pitchFamily="18" charset="-34"/>
              </a:rPr>
              <a:t>สมมติฐานที่ดีต้องอธิบาย</a:t>
            </a:r>
            <a:r>
              <a:rPr lang="en-US" sz="3600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663300"/>
                </a:solidFill>
                <a:latin typeface="Angsana New" pitchFamily="18" charset="-34"/>
              </a:rPr>
              <a:t>หรือตอบคำถามได้หมด</a:t>
            </a:r>
            <a:r>
              <a:rPr lang="en-US" sz="3600" dirty="0" smtClean="0">
                <a:solidFill>
                  <a:srgbClr val="663300"/>
                </a:solidFill>
                <a:latin typeface="Angsana New" pitchFamily="18" charset="-34"/>
              </a:rPr>
              <a:t>                </a:t>
            </a:r>
          </a:p>
          <a:p>
            <a:pPr eaLnBrk="1" hangingPunct="1">
              <a:lnSpc>
                <a:spcPct val="90000"/>
              </a:lnSpc>
              <a:buClr>
                <a:srgbClr val="33CC33"/>
              </a:buClr>
              <a:buFont typeface="Wingdings" pitchFamily="2" charset="2"/>
              <a:buChar char="Ø"/>
              <a:defRPr/>
            </a:pPr>
            <a:r>
              <a:rPr lang="en-US" sz="3600" dirty="0" smtClean="0">
                <a:solidFill>
                  <a:srgbClr val="663300"/>
                </a:solidFill>
                <a:latin typeface="Angsana New" pitchFamily="18" charset="-34"/>
              </a:rPr>
              <a:t>สมมติฐานที่ดีจะต้องสอดคล้องกับสภาพความเป็นจริงที่รู้กันอยู่ทั่วไป                </a:t>
            </a:r>
          </a:p>
          <a:p>
            <a:pPr eaLnBrk="1" hangingPunct="1">
              <a:lnSpc>
                <a:spcPct val="90000"/>
              </a:lnSpc>
              <a:buClr>
                <a:srgbClr val="33CC33"/>
              </a:buClr>
              <a:buFont typeface="Wingdings" pitchFamily="2" charset="2"/>
              <a:buChar char="Ø"/>
              <a:defRPr/>
            </a:pPr>
            <a:r>
              <a:rPr lang="en-US" sz="3600" dirty="0" smtClean="0">
                <a:solidFill>
                  <a:srgbClr val="663300"/>
                </a:solidFill>
                <a:latin typeface="Angsana New" pitchFamily="18" charset="-34"/>
              </a:rPr>
              <a:t> </a:t>
            </a:r>
            <a:r>
              <a:rPr lang="en-US" sz="3600" dirty="0" err="1" smtClean="0">
                <a:solidFill>
                  <a:srgbClr val="663300"/>
                </a:solidFill>
                <a:latin typeface="Angsana New" pitchFamily="18" charset="-34"/>
              </a:rPr>
              <a:t>ภาษาที่ใช้ในการเขียนต้องเข้าใจง่าย</a:t>
            </a:r>
            <a:r>
              <a:rPr lang="en-US" sz="3600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rgbClr val="33CC33"/>
              </a:buClr>
              <a:buFont typeface="Wingdings" pitchFamily="2" charset="2"/>
              <a:buChar char="Ø"/>
              <a:defRPr/>
            </a:pPr>
            <a:r>
              <a:rPr lang="en-US" sz="3600" dirty="0" err="1" smtClean="0">
                <a:solidFill>
                  <a:srgbClr val="663300"/>
                </a:solidFill>
                <a:latin typeface="Angsana New" pitchFamily="18" charset="-34"/>
              </a:rPr>
              <a:t>สมมติฐานที่ดีต้องสามารถทดสอบได้ด้วยข้อมูล</a:t>
            </a:r>
            <a:r>
              <a:rPr lang="en-US" sz="3600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663300"/>
                </a:solidFill>
                <a:latin typeface="Angsana New" pitchFamily="18" charset="-34"/>
              </a:rPr>
              <a:t>หรือหลักฐาน</a:t>
            </a:r>
            <a:endParaRPr lang="en-US" sz="3600" dirty="0" smtClean="0">
              <a:solidFill>
                <a:srgbClr val="6633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Clr>
                <a:srgbClr val="33CC33"/>
              </a:buClr>
              <a:buFont typeface="Wingdings" pitchFamily="2" charset="2"/>
              <a:buChar char="Ø"/>
              <a:defRPr/>
            </a:pPr>
            <a:r>
              <a:rPr lang="en-US" sz="3600" dirty="0" smtClean="0">
                <a:solidFill>
                  <a:srgbClr val="663300"/>
                </a:solidFill>
                <a:latin typeface="Angsana New" pitchFamily="18" charset="-34"/>
              </a:rPr>
              <a:t> </a:t>
            </a:r>
            <a:r>
              <a:rPr lang="en-US" sz="3600" dirty="0" err="1" smtClean="0">
                <a:solidFill>
                  <a:srgbClr val="663300"/>
                </a:solidFill>
                <a:latin typeface="Angsana New" pitchFamily="18" charset="-34"/>
              </a:rPr>
              <a:t>สมมติฐานที่ดีต้องสมเหตุสมผลตามทฤษฎี</a:t>
            </a:r>
            <a:r>
              <a:rPr lang="en-US" sz="3600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  <a:r>
              <a:rPr lang="en-US" sz="3600" dirty="0" err="1" smtClean="0">
                <a:solidFill>
                  <a:srgbClr val="663300"/>
                </a:solidFill>
                <a:latin typeface="Angsana New" pitchFamily="18" charset="-34"/>
              </a:rPr>
              <a:t>และความรู้พื้นฐาน</a:t>
            </a:r>
            <a:r>
              <a:rPr lang="en-US" sz="3600" dirty="0" smtClean="0">
                <a:solidFill>
                  <a:srgbClr val="663300"/>
                </a:solidFill>
                <a:latin typeface="Angsana New" pitchFamily="18" charset="-34"/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rgbClr val="33CC33"/>
              </a:buClr>
              <a:buFont typeface="Wingdings" pitchFamily="2" charset="2"/>
              <a:buChar char="Ø"/>
              <a:defRPr/>
            </a:pPr>
            <a:r>
              <a:rPr lang="en-US" sz="3600" dirty="0" err="1" smtClean="0">
                <a:solidFill>
                  <a:srgbClr val="663300"/>
                </a:solidFill>
                <a:latin typeface="Angsana New" pitchFamily="18" charset="-34"/>
              </a:rPr>
              <a:t>สมมติฐานที่ดีต้องสอดคล้องกับจุดมุ่งหมายการวิจัย</a:t>
            </a:r>
            <a:endParaRPr lang="en-US" sz="3600" dirty="0" smtClean="0">
              <a:solidFill>
                <a:srgbClr val="663300"/>
              </a:solidFill>
              <a:latin typeface="Angsana New" pitchFamily="18" charset="-34"/>
            </a:endParaRPr>
          </a:p>
          <a:p>
            <a:pPr eaLnBrk="1" hangingPunct="1">
              <a:lnSpc>
                <a:spcPct val="90000"/>
              </a:lnSpc>
              <a:buClr>
                <a:srgbClr val="33CC33"/>
              </a:buClr>
              <a:buFont typeface="Wingdings" pitchFamily="2" charset="2"/>
              <a:buChar char="Ø"/>
              <a:defRPr/>
            </a:pPr>
            <a:r>
              <a:rPr lang="en-US" sz="3600" dirty="0" err="1" smtClean="0">
                <a:solidFill>
                  <a:srgbClr val="663300"/>
                </a:solidFill>
                <a:latin typeface="Angsana New" pitchFamily="18" charset="-34"/>
              </a:rPr>
              <a:t>สมมติฐานที่ดีต้องมีอำนาจการพยากรณ์สูง</a:t>
            </a:r>
            <a:endParaRPr lang="en-US" sz="3600" dirty="0" smtClean="0">
              <a:solidFill>
                <a:srgbClr val="663300"/>
              </a:solidFill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ln w="57150" cmpd="thickThin">
            <a:solidFill>
              <a:srgbClr val="33CC33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h-TH" sz="4000" dirty="0" smtClean="0">
                <a:latin typeface="Angsana New" pitchFamily="18" charset="-34"/>
              </a:rPr>
              <a:t/>
            </a:r>
            <a:br>
              <a:rPr lang="th-TH" sz="4000" dirty="0" smtClean="0">
                <a:latin typeface="Angsana New" pitchFamily="18" charset="-34"/>
              </a:rPr>
            </a:br>
            <a:r>
              <a:rPr lang="th-TH" sz="4000" dirty="0" smtClean="0">
                <a:solidFill>
                  <a:srgbClr val="663300"/>
                </a:solidFill>
                <a:latin typeface="Angsana New" pitchFamily="18" charset="-34"/>
              </a:rPr>
              <a:t>สิ่งที่ควรคำนึงในการตั้งสมมติฐานการวิจัย มีดังต่อไปนี้</a:t>
            </a:r>
            <a:r>
              <a:rPr lang="en-US" sz="4000" i="1" dirty="0" smtClean="0">
                <a:solidFill>
                  <a:srgbClr val="663300"/>
                </a:solidFill>
                <a:latin typeface="Angsana New" pitchFamily="18" charset="-34"/>
              </a:rPr>
              <a:t/>
            </a:r>
            <a:br>
              <a:rPr lang="en-US" sz="4000" i="1" dirty="0" smtClean="0">
                <a:solidFill>
                  <a:srgbClr val="663300"/>
                </a:solidFill>
                <a:latin typeface="Angsana New" pitchFamily="18" charset="-34"/>
              </a:rPr>
            </a:br>
            <a:endParaRPr lang="th-TH" sz="4000" i="1" dirty="0" smtClean="0">
              <a:solidFill>
                <a:srgbClr val="663300"/>
              </a:solidFill>
              <a:latin typeface="Angsana New" pitchFamily="18" charset="-34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00200"/>
            <a:ext cx="8147050" cy="4708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h-TH" sz="3600" dirty="0" smtClean="0">
                <a:solidFill>
                  <a:srgbClr val="000000"/>
                </a:solidFill>
              </a:rPr>
              <a:t>มีสมมติฐานการวิจัยว่าอย่างไร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h-TH" sz="3600" dirty="0" smtClean="0">
                <a:solidFill>
                  <a:srgbClr val="000000"/>
                </a:solidFill>
              </a:rPr>
              <a:t>สมมติฐานการวิจัยนั้นมีทางเป็นไปได้ไหมโดยการตรวจสอบทางการวิจัยและสถิติ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h-TH" sz="3600" dirty="0" smtClean="0">
                <a:solidFill>
                  <a:srgbClr val="000000"/>
                </a:solidFill>
              </a:rPr>
              <a:t>สมมติฐานนั้นกล่าวไว้รัดกุม หรือชัดเจนเพียงใด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h-TH" sz="3600" dirty="0" smtClean="0">
                <a:solidFill>
                  <a:srgbClr val="000000"/>
                </a:solidFill>
              </a:rPr>
              <a:t>สมมติฐานนั้นมีทางทดสอบได้หรือไม่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h-TH" sz="3600" dirty="0" smtClean="0">
                <a:solidFill>
                  <a:srgbClr val="000000"/>
                </a:solidFill>
              </a:rPr>
              <a:t>สมควรตั้งสมมติฐานเป็นประโยชน์บอกเล่า หรือเป็นคำถาม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h-TH" sz="3600" dirty="0" smtClean="0">
                <a:solidFill>
                  <a:srgbClr val="000000"/>
                </a:solidFill>
              </a:rPr>
              <a:t>มีสมมติฐานที่จะต้องทดสอบจริง ๆ เท่าไร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h-TH" sz="3600" dirty="0" smtClean="0">
                <a:solidFill>
                  <a:srgbClr val="000000"/>
                </a:solidFill>
              </a:rPr>
              <a:t>สมมติฐานแต่ละข้อมีความสัมพันธ์ซึ่งกันและกันหรือไม่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amwork">
  <a:themeElements>
    <a:clrScheme name="Teamwork 5">
      <a:dk1>
        <a:srgbClr val="8ABA8D"/>
      </a:dk1>
      <a:lt1>
        <a:srgbClr val="FFFFFF"/>
      </a:lt1>
      <a:dk2>
        <a:srgbClr val="6FB56D"/>
      </a:dk2>
      <a:lt2>
        <a:srgbClr val="DCF1F4"/>
      </a:lt2>
      <a:accent1>
        <a:srgbClr val="2E7E2E"/>
      </a:accent1>
      <a:accent2>
        <a:srgbClr val="25735D"/>
      </a:accent2>
      <a:accent3>
        <a:srgbClr val="BBD7BA"/>
      </a:accent3>
      <a:accent4>
        <a:srgbClr val="DADADA"/>
      </a:accent4>
      <a:accent5>
        <a:srgbClr val="ADC0AD"/>
      </a:accent5>
      <a:accent6>
        <a:srgbClr val="206853"/>
      </a:accent6>
      <a:hlink>
        <a:srgbClr val="FFFF00"/>
      </a:hlink>
      <a:folHlink>
        <a:srgbClr val="FFF4BF"/>
      </a:folHlink>
    </a:clrScheme>
    <a:fontScheme name="Teamwork">
      <a:majorFont>
        <a:latin typeface="Garamond"/>
        <a:ea typeface=""/>
        <a:cs typeface="Angsana New"/>
      </a:majorFont>
      <a:minorFont>
        <a:latin typeface="Garamond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ngsana New" pitchFamily="18" charset="-34"/>
          </a:defRPr>
        </a:defPPr>
      </a:lstStyle>
    </a:lnDef>
  </a:objectDefaults>
  <a:extraClrSchemeLst>
    <a:extraClrScheme>
      <a:clrScheme name="Teamwork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1521</TotalTime>
  <Words>1576</Words>
  <Application>Microsoft Office PowerPoint</Application>
  <PresentationFormat>On-screen Show (4:3)</PresentationFormat>
  <Paragraphs>226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Teamwork</vt:lpstr>
      <vt:lpstr>Slide 1</vt:lpstr>
      <vt:lpstr>Slide 2</vt:lpstr>
      <vt:lpstr>สมมติฐานการวิจัย (Research Hypothesis)</vt:lpstr>
      <vt:lpstr>ประโยชน์ของสมมติฐาน</vt:lpstr>
      <vt:lpstr>สมมติฐานการวิจัย (Research Hypothesis)</vt:lpstr>
      <vt:lpstr>แหล่งที่มาของสมมติฐาน</vt:lpstr>
      <vt:lpstr>ชนิดของสมมติฐาน 2 ชนิด คือ</vt:lpstr>
      <vt:lpstr>ลักษณะสมมติฐานการวิจัยที่ดี</vt:lpstr>
      <vt:lpstr> สิ่งที่ควรคำนึงในการตั้งสมมติฐานการวิจัย มีดังต่อไปนี้ </vt:lpstr>
      <vt:lpstr>ตัวอย่างสมมติฐานงานวิจัย</vt:lpstr>
      <vt:lpstr>ตัวอย่างสมมติฐานงานวิจัย</vt:lpstr>
      <vt:lpstr>ตัวอย่างสมมติฐานงานวิจัย</vt:lpstr>
      <vt:lpstr>โจทย์ในชั้นเรียน</vt:lpstr>
      <vt:lpstr>ตัวแปร</vt:lpstr>
      <vt:lpstr>ตัวแปร (Variable) </vt:lpstr>
      <vt:lpstr>ประเภทของตัวแปร</vt:lpstr>
      <vt:lpstr>ประเภทของตัวแปร</vt:lpstr>
      <vt:lpstr> ประเภทของตัวแปรในการวิจัยเชิงทดลอง </vt:lpstr>
      <vt:lpstr> ตัวอย่าง  </vt:lpstr>
      <vt:lpstr>ตัวอย่างตัวแปรในงานวิจัย</vt:lpstr>
      <vt:lpstr>ตัวอย่างตัวแปรในงานวิจัย</vt:lpstr>
      <vt:lpstr>ตัวอย่างตัวแปรในงานวิจัย</vt:lpstr>
      <vt:lpstr>ตัวอย่างตัวแปรในงานวิจัย</vt:lpstr>
      <vt:lpstr>กรอบแนวคิดในงานวิจัย</vt:lpstr>
      <vt:lpstr>กรอบแนวคิดในการวิจัย </vt:lpstr>
      <vt:lpstr>นิยามเชิงปฏิบัติการ (Operational Definition)</vt:lpstr>
      <vt:lpstr> ข้อพิจารณาในการกำหนดกรอบแนวคิดในการวิจัย </vt:lpstr>
      <vt:lpstr>ตัวอย่าง</vt:lpstr>
      <vt:lpstr>ตัวอย่างการเขียนกรอบแนวคิดการวิจัย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โจทย์ในชั้นเรียน</vt:lpstr>
      <vt:lpstr>Slide 42</vt:lpstr>
    </vt:vector>
  </TitlesOfParts>
  <Company>iLLUSiON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การวิจัยทางธุรกิจและการจัดการ Business and Management Research Methodology</dc:title>
  <dc:creator>administrator</dc:creator>
  <cp:lastModifiedBy>Chan-ITDSG</cp:lastModifiedBy>
  <cp:revision>142</cp:revision>
  <dcterms:created xsi:type="dcterms:W3CDTF">2008-11-28T04:58:56Z</dcterms:created>
  <dcterms:modified xsi:type="dcterms:W3CDTF">2013-08-04T08:51:24Z</dcterms:modified>
</cp:coreProperties>
</file>